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89" r:id="rId2"/>
    <p:sldId id="285" r:id="rId3"/>
    <p:sldId id="287" r:id="rId4"/>
    <p:sldId id="288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8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FCBFCA-FF12-43CE-BA97-C63FB2E21075}" type="datetimeFigureOut">
              <a:rPr kumimoji="1" lang="ja-JP" altLang="en-US" smtClean="0"/>
              <a:t>2021/2/17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EFB57D-86AB-4669-9DD9-D383DD6B0C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4726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2020</a:t>
            </a:r>
            <a:r>
              <a:rPr kumimoji="1" lang="ja-JP" altLang="en-US" dirty="0"/>
              <a:t>．</a:t>
            </a:r>
            <a:r>
              <a:rPr kumimoji="1" lang="en-US" altLang="ja-JP" dirty="0"/>
              <a:t>01</a:t>
            </a:r>
            <a:r>
              <a:rPr kumimoji="1" lang="ja-JP" altLang="en-US" dirty="0"/>
              <a:t>図案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8149BF-C7F4-7949-A9EF-BB658A071CB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29185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基本</a:t>
            </a:r>
            <a:r>
              <a:rPr kumimoji="1" lang="en-US" altLang="ja-JP" dirty="0"/>
              <a:t>2020</a:t>
            </a:r>
            <a:r>
              <a:rPr kumimoji="1" lang="ja-JP" altLang="en-US" dirty="0"/>
              <a:t>年システム図案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BA33E0-73EC-4838-8D76-924494538A79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12343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基本</a:t>
            </a:r>
            <a:r>
              <a:rPr kumimoji="1" lang="en-US" altLang="ja-JP" dirty="0"/>
              <a:t>2020</a:t>
            </a:r>
            <a:r>
              <a:rPr kumimoji="1" lang="ja-JP" altLang="en-US" dirty="0"/>
              <a:t>年システム図案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BA33E0-73EC-4838-8D76-924494538A79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59549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1D3CB30-8860-AA42-9784-37211679483A}" type="datetimeFigureOut">
              <a:rPr kumimoji="1" lang="ja-JP" altLang="en-US" smtClean="0"/>
              <a:t>2021/2/17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E087EE2-F7F1-5E4C-9004-82991717675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909263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3CB30-8860-AA42-9784-37211679483A}" type="datetimeFigureOut">
              <a:rPr kumimoji="1" lang="ja-JP" altLang="en-US" smtClean="0"/>
              <a:t>2021/2/17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87EE2-F7F1-5E4C-9004-8299171767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2638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3CB30-8860-AA42-9784-37211679483A}" type="datetimeFigureOut">
              <a:rPr kumimoji="1" lang="ja-JP" altLang="en-US" smtClean="0"/>
              <a:t>2021/2/17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87EE2-F7F1-5E4C-9004-8299171767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688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3CB30-8860-AA42-9784-37211679483A}" type="datetimeFigureOut">
              <a:rPr kumimoji="1" lang="ja-JP" altLang="en-US" smtClean="0"/>
              <a:t>2021/2/17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87EE2-F7F1-5E4C-9004-8299171767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9078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1D3CB30-8860-AA42-9784-37211679483A}" type="datetimeFigureOut">
              <a:rPr kumimoji="1" lang="ja-JP" altLang="en-US" smtClean="0"/>
              <a:t>2021/2/17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E087EE2-F7F1-5E4C-9004-82991717675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5439241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3CB30-8860-AA42-9784-37211679483A}" type="datetimeFigureOut">
              <a:rPr kumimoji="1" lang="ja-JP" altLang="en-US" smtClean="0"/>
              <a:t>2021/2/17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87EE2-F7F1-5E4C-9004-8299171767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8812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3CB30-8860-AA42-9784-37211679483A}" type="datetimeFigureOut">
              <a:rPr kumimoji="1" lang="ja-JP" altLang="en-US" smtClean="0"/>
              <a:t>2021/2/17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87EE2-F7F1-5E4C-9004-8299171767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5800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3CB30-8860-AA42-9784-37211679483A}" type="datetimeFigureOut">
              <a:rPr kumimoji="1" lang="ja-JP" altLang="en-US" smtClean="0"/>
              <a:t>2021/2/17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87EE2-F7F1-5E4C-9004-8299171767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4269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3CB30-8860-AA42-9784-37211679483A}" type="datetimeFigureOut">
              <a:rPr kumimoji="1" lang="ja-JP" altLang="en-US" smtClean="0"/>
              <a:t>2021/2/17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87EE2-F7F1-5E4C-9004-8299171767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8377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1D3CB30-8860-AA42-9784-37211679483A}" type="datetimeFigureOut">
              <a:rPr kumimoji="1" lang="ja-JP" altLang="en-US" smtClean="0"/>
              <a:t>2021/2/17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E087EE2-F7F1-5E4C-9004-82991717675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61740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1D3CB30-8860-AA42-9784-37211679483A}" type="datetimeFigureOut">
              <a:rPr kumimoji="1" lang="ja-JP" altLang="en-US" smtClean="0"/>
              <a:t>2021/2/17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E087EE2-F7F1-5E4C-9004-82991717675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76639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61D3CB30-8860-AA42-9784-37211679483A}" type="datetimeFigureOut">
              <a:rPr kumimoji="1" lang="ja-JP" altLang="en-US" smtClean="0"/>
              <a:t>2021/2/17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5E087EE2-F7F1-5E4C-9004-82991717675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46877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kumimoji="1"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kumimoji="1"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kumimoji="1"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kumimoji="1"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kumimoji="1"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kumimoji="1"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kumimoji="1"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kumimoji="1"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11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C2F60345-3772-4971-8E53-02C58E420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sz="5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2021</a:t>
            </a:r>
            <a:r>
              <a:rPr lang="ja-JP" altLang="en-US" sz="5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年度</a:t>
            </a:r>
            <a:br>
              <a:rPr lang="en-US" altLang="ja-JP" sz="5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学びのセーフティーネット機能の充実強化</a:t>
            </a:r>
            <a:endParaRPr lang="ja-JP" altLang="en-US" sz="5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5D8B713E-966B-4F7E-B68A-9D5E979F69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200" y="2590800"/>
            <a:ext cx="9389166" cy="3581400"/>
          </a:xfrm>
          <a:solidFill>
            <a:schemeClr val="bg2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2800" b="1" dirty="0"/>
              <a:t>　高等専修学校生の社会的自立を支援する</a:t>
            </a:r>
            <a:endParaRPr lang="en-US" altLang="ja-JP" sz="2800" b="1" dirty="0"/>
          </a:p>
          <a:p>
            <a:pPr marL="0" indent="0">
              <a:buNone/>
            </a:pPr>
            <a:r>
              <a:rPr lang="ja-JP" altLang="en-US" sz="2800" b="1" dirty="0"/>
              <a:t>　　　地域社会と連携したネットワークシステムの構築</a:t>
            </a:r>
            <a:endParaRPr lang="en-US" altLang="ja-JP" sz="2800" b="1" dirty="0"/>
          </a:p>
          <a:p>
            <a:pPr marL="0" indent="0">
              <a:buNone/>
            </a:pPr>
            <a:r>
              <a:rPr lang="ja-JP" altLang="en-US" sz="2800" dirty="0"/>
              <a:t>　　　　　　　　　　合同成果報告会　資料</a:t>
            </a:r>
            <a:endParaRPr lang="en-US" altLang="ja-JP" sz="2800" dirty="0"/>
          </a:p>
          <a:p>
            <a:pPr marL="0" indent="0">
              <a:buNone/>
            </a:pPr>
            <a:r>
              <a:rPr lang="ja-JP" altLang="en-US" sz="2800" dirty="0"/>
              <a:t>　　　　</a:t>
            </a:r>
            <a:r>
              <a:rPr lang="en-US" altLang="ja-JP" sz="1800" dirty="0"/>
              <a:t>2021.</a:t>
            </a:r>
            <a:r>
              <a:rPr lang="ja-JP" altLang="en-US" sz="1800" dirty="0"/>
              <a:t>　</a:t>
            </a:r>
            <a:r>
              <a:rPr lang="en-US" altLang="ja-JP" sz="1800" dirty="0"/>
              <a:t>2</a:t>
            </a:r>
            <a:r>
              <a:rPr lang="ja-JP" altLang="en-US" sz="1800" dirty="0"/>
              <a:t>．</a:t>
            </a:r>
            <a:r>
              <a:rPr lang="en-US" altLang="ja-JP" sz="1800" dirty="0"/>
              <a:t>17</a:t>
            </a:r>
            <a:r>
              <a:rPr lang="ja-JP" altLang="en-US" sz="1800" dirty="0"/>
              <a:t>　</a:t>
            </a:r>
            <a:r>
              <a:rPr lang="en-US" altLang="ja-JP" sz="1800" dirty="0"/>
              <a:t>13:00</a:t>
            </a:r>
            <a:r>
              <a:rPr lang="ja-JP" altLang="en-US" sz="1800" dirty="0"/>
              <a:t>～</a:t>
            </a:r>
            <a:r>
              <a:rPr lang="en-US" altLang="ja-JP" sz="1800" dirty="0"/>
              <a:t>14:00</a:t>
            </a:r>
            <a:r>
              <a:rPr lang="ja-JP" altLang="en-US" sz="1800" dirty="0"/>
              <a:t>（アルカディア市ヶ谷）</a:t>
            </a:r>
            <a:r>
              <a:rPr lang="en-US" altLang="ja-JP" sz="1800" dirty="0"/>
              <a:t>ZOOM</a:t>
            </a:r>
            <a:r>
              <a:rPr lang="ja-JP" altLang="en-US" sz="1800" dirty="0"/>
              <a:t>参加</a:t>
            </a:r>
            <a:endParaRPr lang="en-US" altLang="ja-JP" sz="2800" dirty="0"/>
          </a:p>
          <a:p>
            <a:pPr marL="0" indent="0">
              <a:buNone/>
            </a:pPr>
            <a:r>
              <a:rPr lang="ja-JP" altLang="en-US" sz="2800" dirty="0"/>
              <a:t>　　　　　長野県　学校法人豊野学園豊野高等専修学校</a:t>
            </a: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C2091A31-B43A-434F-966F-3CC35AE3498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60" y="4099138"/>
            <a:ext cx="1093644" cy="1387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6478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四角形: 角を丸くする 70">
            <a:extLst>
              <a:ext uri="{FF2B5EF4-FFF2-40B4-BE49-F238E27FC236}">
                <a16:creationId xmlns:a16="http://schemas.microsoft.com/office/drawing/2014/main" id="{29D98F6C-685A-4FF0-B804-7B32F4F933AD}"/>
              </a:ext>
            </a:extLst>
          </p:cNvPr>
          <p:cNvSpPr/>
          <p:nvPr/>
        </p:nvSpPr>
        <p:spPr>
          <a:xfrm>
            <a:off x="6675310" y="3611909"/>
            <a:ext cx="4028306" cy="3091401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09" name="円弧 108">
            <a:extLst>
              <a:ext uri="{FF2B5EF4-FFF2-40B4-BE49-F238E27FC236}">
                <a16:creationId xmlns:a16="http://schemas.microsoft.com/office/drawing/2014/main" id="{7865EB55-6A28-437B-BC14-B5932F457D55}"/>
              </a:ext>
            </a:extLst>
          </p:cNvPr>
          <p:cNvSpPr/>
          <p:nvPr/>
        </p:nvSpPr>
        <p:spPr>
          <a:xfrm rot="17520191" flipH="1">
            <a:off x="2495443" y="4335242"/>
            <a:ext cx="1212670" cy="2465589"/>
          </a:xfrm>
          <a:prstGeom prst="arc">
            <a:avLst>
              <a:gd name="adj1" fmla="val 16200000"/>
              <a:gd name="adj2" fmla="val 6393841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7" name="四角形: 角を丸くする 66">
            <a:extLst>
              <a:ext uri="{FF2B5EF4-FFF2-40B4-BE49-F238E27FC236}">
                <a16:creationId xmlns:a16="http://schemas.microsoft.com/office/drawing/2014/main" id="{119D35C4-ED40-4FA2-845C-256D07657BE0}"/>
              </a:ext>
            </a:extLst>
          </p:cNvPr>
          <p:cNvSpPr/>
          <p:nvPr/>
        </p:nvSpPr>
        <p:spPr>
          <a:xfrm>
            <a:off x="1274467" y="999823"/>
            <a:ext cx="5035588" cy="2962449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9" name="四角形: 角を丸くする 68">
            <a:extLst>
              <a:ext uri="{FF2B5EF4-FFF2-40B4-BE49-F238E27FC236}">
                <a16:creationId xmlns:a16="http://schemas.microsoft.com/office/drawing/2014/main" id="{BA33BD18-77E8-4952-A19B-63F536884CD8}"/>
              </a:ext>
            </a:extLst>
          </p:cNvPr>
          <p:cNvSpPr/>
          <p:nvPr/>
        </p:nvSpPr>
        <p:spPr>
          <a:xfrm>
            <a:off x="806188" y="3741581"/>
            <a:ext cx="5484681" cy="2901934"/>
          </a:xfrm>
          <a:prstGeom prst="round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3ECF635C-37B8-4701-81CC-593C11AFAE51}"/>
              </a:ext>
            </a:extLst>
          </p:cNvPr>
          <p:cNvSpPr/>
          <p:nvPr/>
        </p:nvSpPr>
        <p:spPr>
          <a:xfrm>
            <a:off x="6492845" y="168012"/>
            <a:ext cx="5614691" cy="3697946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1" name="楕円 50">
            <a:extLst>
              <a:ext uri="{FF2B5EF4-FFF2-40B4-BE49-F238E27FC236}">
                <a16:creationId xmlns:a16="http://schemas.microsoft.com/office/drawing/2014/main" id="{A65B3A62-4F21-41BF-B661-B45B5D850ADA}"/>
              </a:ext>
            </a:extLst>
          </p:cNvPr>
          <p:cNvSpPr/>
          <p:nvPr/>
        </p:nvSpPr>
        <p:spPr>
          <a:xfrm>
            <a:off x="3812608" y="1454413"/>
            <a:ext cx="5309643" cy="3499150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191B0E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+mn-ea"/>
                <a:cs typeface="+mn-cs"/>
              </a:rPr>
              <a:t>自己表現の場がたくさんある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rgbClr val="191B0E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rgbClr val="191B0E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+mn-ea"/>
                <a:cs typeface="+mn-cs"/>
              </a:rPr>
              <a:t>社会経験の機会がたくさんある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rgbClr val="191B0E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rgbClr val="191B0E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+mn-ea"/>
                <a:cs typeface="+mn-cs"/>
              </a:rPr>
              <a:t>学びなおしができる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rgbClr val="191B0E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rgbClr val="191B0E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+mn-ea"/>
                <a:cs typeface="+mn-cs"/>
              </a:rPr>
              <a:t>自分を認めてくれる機会が多い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rgbClr val="191B0E"/>
              </a:solidFill>
              <a:effectLst/>
              <a:uLnTx/>
              <a:uFillTx/>
              <a:latin typeface="+mn-ea"/>
              <a:cs typeface="+mn-cs"/>
            </a:endParaRPr>
          </a:p>
          <a:p>
            <a:pPr algn="ctr" defTabSz="457200"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+mn-ea"/>
                <a:cs typeface="+mn-cs"/>
              </a:rPr>
              <a:t>自己肯定感を高めることができる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rgbClr val="191B0E"/>
              </a:solidFill>
              <a:effectLst/>
              <a:uLnTx/>
              <a:uFillTx/>
              <a:latin typeface="+mn-ea"/>
              <a:cs typeface="+mn-cs"/>
            </a:endParaRPr>
          </a:p>
          <a:p>
            <a:pPr algn="ctr" defTabSz="457200">
              <a:defRPr/>
            </a:pPr>
            <a:r>
              <a:rPr lang="ja-JP" altLang="en-US" sz="2000" b="1" dirty="0">
                <a:solidFill>
                  <a:srgbClr val="C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可能性への挑戦ができる学校</a:t>
            </a:r>
            <a:endParaRPr lang="en-US" altLang="ja-JP" sz="2000" b="1" dirty="0">
              <a:solidFill>
                <a:srgbClr val="C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rgbClr val="191B0E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191B0E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14" name="矢印: 五方向 13">
            <a:extLst>
              <a:ext uri="{FF2B5EF4-FFF2-40B4-BE49-F238E27FC236}">
                <a16:creationId xmlns:a16="http://schemas.microsoft.com/office/drawing/2014/main" id="{12E9340C-F8E7-4177-BFB2-E4C3FC3ECAEC}"/>
              </a:ext>
            </a:extLst>
          </p:cNvPr>
          <p:cNvSpPr/>
          <p:nvPr/>
        </p:nvSpPr>
        <p:spPr>
          <a:xfrm>
            <a:off x="1687224" y="524330"/>
            <a:ext cx="2032784" cy="584775"/>
          </a:xfrm>
          <a:prstGeom prst="homePlat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中学校との連携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20" name="矢印: 五方向 19">
            <a:extLst>
              <a:ext uri="{FF2B5EF4-FFF2-40B4-BE49-F238E27FC236}">
                <a16:creationId xmlns:a16="http://schemas.microsoft.com/office/drawing/2014/main" id="{AC3053EE-F23A-47B0-B55D-F23542547634}"/>
              </a:ext>
            </a:extLst>
          </p:cNvPr>
          <p:cNvSpPr/>
          <p:nvPr/>
        </p:nvSpPr>
        <p:spPr>
          <a:xfrm flipH="1">
            <a:off x="9093344" y="151492"/>
            <a:ext cx="2075162" cy="514104"/>
          </a:xfrm>
          <a:prstGeom prst="homePlat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企業との連携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5E53AAC2-E060-4745-B5C3-AD9A4681CCDB}"/>
              </a:ext>
            </a:extLst>
          </p:cNvPr>
          <p:cNvSpPr txBox="1"/>
          <p:nvPr/>
        </p:nvSpPr>
        <p:spPr>
          <a:xfrm>
            <a:off x="9071147" y="869166"/>
            <a:ext cx="3036390" cy="73866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「経験値」の向上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進路を具体的にすすめる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学校では経験できないことが学べる</a:t>
            </a:r>
            <a:endParaRPr kumimoji="1" lang="ja-JP" alt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pic>
        <p:nvPicPr>
          <p:cNvPr id="27" name="グラフィックス 26" descr="葉">
            <a:extLst>
              <a:ext uri="{FF2B5EF4-FFF2-40B4-BE49-F238E27FC236}">
                <a16:creationId xmlns:a16="http://schemas.microsoft.com/office/drawing/2014/main" id="{6CC64891-94D3-45D9-96BA-7354534FCE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660170" y="850242"/>
            <a:ext cx="483647" cy="483647"/>
          </a:xfrm>
          <a:prstGeom prst="rect">
            <a:avLst/>
          </a:prstGeom>
        </p:spPr>
      </p:pic>
      <p:sp>
        <p:nvSpPr>
          <p:cNvPr id="30" name="矢印: 五方向 29">
            <a:extLst>
              <a:ext uri="{FF2B5EF4-FFF2-40B4-BE49-F238E27FC236}">
                <a16:creationId xmlns:a16="http://schemas.microsoft.com/office/drawing/2014/main" id="{9F9C2E35-7CD3-413A-9153-D1F865073289}"/>
              </a:ext>
            </a:extLst>
          </p:cNvPr>
          <p:cNvSpPr/>
          <p:nvPr/>
        </p:nvSpPr>
        <p:spPr>
          <a:xfrm>
            <a:off x="1687224" y="5712943"/>
            <a:ext cx="1926310" cy="541459"/>
          </a:xfrm>
          <a:prstGeom prst="homePlat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医療・福祉との連携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065A7FD9-60BD-4828-819C-B8E25B9DFBDC}"/>
              </a:ext>
            </a:extLst>
          </p:cNvPr>
          <p:cNvSpPr txBox="1"/>
          <p:nvPr/>
        </p:nvSpPr>
        <p:spPr>
          <a:xfrm>
            <a:off x="8355410" y="4043275"/>
            <a:ext cx="2153931" cy="369332"/>
          </a:xfrm>
          <a:prstGeom prst="rect">
            <a:avLst/>
          </a:prstGeom>
          <a:noFill/>
          <a:ln w="3175">
            <a:noFill/>
          </a:ln>
        </p:spPr>
        <p:txBody>
          <a:bodyPr vert="horz"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ボランティア活動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68B4986C-7F6D-4FC2-AC7D-ECB01010FE10}"/>
              </a:ext>
            </a:extLst>
          </p:cNvPr>
          <p:cNvSpPr txBox="1"/>
          <p:nvPr/>
        </p:nvSpPr>
        <p:spPr>
          <a:xfrm>
            <a:off x="1498255" y="6302338"/>
            <a:ext cx="3270959" cy="30777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ひとりで悩まないネットワークづくり</a:t>
            </a:r>
          </a:p>
        </p:txBody>
      </p:sp>
      <p:sp>
        <p:nvSpPr>
          <p:cNvPr id="34" name="矢印: 五方向 33">
            <a:extLst>
              <a:ext uri="{FF2B5EF4-FFF2-40B4-BE49-F238E27FC236}">
                <a16:creationId xmlns:a16="http://schemas.microsoft.com/office/drawing/2014/main" id="{D47A3C68-00CD-4097-B03B-C072E5A7C6A4}"/>
              </a:ext>
            </a:extLst>
          </p:cNvPr>
          <p:cNvSpPr/>
          <p:nvPr/>
        </p:nvSpPr>
        <p:spPr>
          <a:xfrm flipH="1">
            <a:off x="5637950" y="5966364"/>
            <a:ext cx="1902261" cy="327253"/>
          </a:xfrm>
          <a:prstGeom prst="homePlat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支援基礎票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BB81E4CD-0E2C-4965-A7BB-ED105D7DAC7A}"/>
              </a:ext>
            </a:extLst>
          </p:cNvPr>
          <p:cNvSpPr txBox="1"/>
          <p:nvPr/>
        </p:nvSpPr>
        <p:spPr>
          <a:xfrm>
            <a:off x="7370284" y="6352148"/>
            <a:ext cx="25691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社会生活における経験値向上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pic>
        <p:nvPicPr>
          <p:cNvPr id="37" name="グラフィックス 36" descr="葉">
            <a:extLst>
              <a:ext uri="{FF2B5EF4-FFF2-40B4-BE49-F238E27FC236}">
                <a16:creationId xmlns:a16="http://schemas.microsoft.com/office/drawing/2014/main" id="{6AEE83E7-5ECF-48D4-9AEB-4165E5C814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986980" y="6191564"/>
            <a:ext cx="483647" cy="483647"/>
          </a:xfrm>
          <a:prstGeom prst="rect">
            <a:avLst/>
          </a:prstGeom>
        </p:spPr>
      </p:pic>
      <p:pic>
        <p:nvPicPr>
          <p:cNvPr id="38" name="グラフィックス 37" descr="葉">
            <a:extLst>
              <a:ext uri="{FF2B5EF4-FFF2-40B4-BE49-F238E27FC236}">
                <a16:creationId xmlns:a16="http://schemas.microsoft.com/office/drawing/2014/main" id="{635CF727-3FF7-4A32-860D-4585D830B9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98234" y="1119981"/>
            <a:ext cx="483647" cy="483647"/>
          </a:xfrm>
          <a:prstGeom prst="rect">
            <a:avLst/>
          </a:prstGeom>
        </p:spPr>
      </p:pic>
      <p:pic>
        <p:nvPicPr>
          <p:cNvPr id="39" name="グラフィックス 38" descr="葉">
            <a:extLst>
              <a:ext uri="{FF2B5EF4-FFF2-40B4-BE49-F238E27FC236}">
                <a16:creationId xmlns:a16="http://schemas.microsoft.com/office/drawing/2014/main" id="{07A970E9-D554-4E6B-9C85-9FA2E63653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7317" y="6108395"/>
            <a:ext cx="483647" cy="483647"/>
          </a:xfrm>
          <a:prstGeom prst="rect">
            <a:avLst/>
          </a:prstGeom>
        </p:spPr>
      </p:pic>
      <p:pic>
        <p:nvPicPr>
          <p:cNvPr id="47" name="グラフィックス 46" descr="手のひらと植物">
            <a:extLst>
              <a:ext uri="{FF2B5EF4-FFF2-40B4-BE49-F238E27FC236}">
                <a16:creationId xmlns:a16="http://schemas.microsoft.com/office/drawing/2014/main" id="{317E12BC-F445-4DEE-ADB4-A7B4B530C45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113306" y="4767732"/>
            <a:ext cx="511686" cy="439782"/>
          </a:xfrm>
          <a:prstGeom prst="rect">
            <a:avLst/>
          </a:prstGeom>
        </p:spPr>
      </p:pic>
      <p:sp>
        <p:nvSpPr>
          <p:cNvPr id="21" name="円/楕円 20">
            <a:extLst>
              <a:ext uri="{FF2B5EF4-FFF2-40B4-BE49-F238E27FC236}">
                <a16:creationId xmlns:a16="http://schemas.microsoft.com/office/drawing/2014/main" id="{FE3FBCBC-0894-4248-B7DF-320D65536D1D}"/>
              </a:ext>
            </a:extLst>
          </p:cNvPr>
          <p:cNvSpPr/>
          <p:nvPr/>
        </p:nvSpPr>
        <p:spPr>
          <a:xfrm>
            <a:off x="10726989" y="5215156"/>
            <a:ext cx="1417868" cy="1337926"/>
          </a:xfrm>
          <a:prstGeom prst="ellipse">
            <a:avLst/>
          </a:prstGeom>
          <a:solidFill>
            <a:schemeClr val="bg2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長野県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豊野高等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専修学校</a:t>
            </a:r>
          </a:p>
        </p:txBody>
      </p:sp>
      <p:sp>
        <p:nvSpPr>
          <p:cNvPr id="52" name="矢印: 五方向 25">
            <a:extLst>
              <a:ext uri="{FF2B5EF4-FFF2-40B4-BE49-F238E27FC236}">
                <a16:creationId xmlns:a16="http://schemas.microsoft.com/office/drawing/2014/main" id="{95875539-2DBE-3A40-BDF3-6B42D1B5A80D}"/>
              </a:ext>
            </a:extLst>
          </p:cNvPr>
          <p:cNvSpPr/>
          <p:nvPr/>
        </p:nvSpPr>
        <p:spPr>
          <a:xfrm flipH="1">
            <a:off x="7818661" y="5729433"/>
            <a:ext cx="2120802" cy="540000"/>
          </a:xfrm>
          <a:prstGeom prst="homePlat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地域・自治体との連携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B449C952-34D0-4822-96E0-FC1611CF96B0}"/>
              </a:ext>
            </a:extLst>
          </p:cNvPr>
          <p:cNvSpPr txBox="1"/>
          <p:nvPr/>
        </p:nvSpPr>
        <p:spPr>
          <a:xfrm>
            <a:off x="536777" y="80189"/>
            <a:ext cx="6152573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【</a:t>
            </a:r>
            <a:r>
              <a:rPr kumimoji="1" lang="en-US" altLang="ja-JP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2018-2020</a:t>
            </a: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年度 </a:t>
            </a:r>
            <a:r>
              <a:rPr lang="ja-JP" altLang="en-US" sz="14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学びのセーフテーィーネット機能の充実強化</a:t>
            </a:r>
            <a:r>
              <a: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】</a:t>
            </a: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66CCC3C1-1FD3-4842-9E7F-0606DE4AA8F8}"/>
              </a:ext>
            </a:extLst>
          </p:cNvPr>
          <p:cNvSpPr txBox="1"/>
          <p:nvPr/>
        </p:nvSpPr>
        <p:spPr>
          <a:xfrm>
            <a:off x="1694907" y="1181980"/>
            <a:ext cx="2725031" cy="931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中学からのスムーズな移行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05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42" name="楕円 41">
            <a:extLst>
              <a:ext uri="{FF2B5EF4-FFF2-40B4-BE49-F238E27FC236}">
                <a16:creationId xmlns:a16="http://schemas.microsoft.com/office/drawing/2014/main" id="{2FF34AC3-1925-4D97-9A9C-9EBE70B810EF}"/>
              </a:ext>
            </a:extLst>
          </p:cNvPr>
          <p:cNvSpPr/>
          <p:nvPr/>
        </p:nvSpPr>
        <p:spPr>
          <a:xfrm>
            <a:off x="6698388" y="124628"/>
            <a:ext cx="1181618" cy="890030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  <a:ea typeface="メイリオ" panose="020B0604030504040204" pitchFamily="50" charset="-128"/>
                <a:cs typeface="+mn-cs"/>
              </a:rPr>
              <a:t>特別講座</a:t>
            </a:r>
          </a:p>
        </p:txBody>
      </p:sp>
      <p:sp>
        <p:nvSpPr>
          <p:cNvPr id="46" name="楕円 45">
            <a:extLst>
              <a:ext uri="{FF2B5EF4-FFF2-40B4-BE49-F238E27FC236}">
                <a16:creationId xmlns:a16="http://schemas.microsoft.com/office/drawing/2014/main" id="{491DCA11-439D-4C29-85FB-9696E493801A}"/>
              </a:ext>
            </a:extLst>
          </p:cNvPr>
          <p:cNvSpPr/>
          <p:nvPr/>
        </p:nvSpPr>
        <p:spPr>
          <a:xfrm>
            <a:off x="7629915" y="336140"/>
            <a:ext cx="1030254" cy="567856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  <a:ea typeface="メイリオ" panose="020B0604030504040204" pitchFamily="50" charset="-128"/>
                <a:cs typeface="+mn-cs"/>
              </a:rPr>
              <a:t>WEB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  <a:ea typeface="メイリオ" panose="020B0604030504040204" pitchFamily="50" charset="-128"/>
                <a:cs typeface="+mn-cs"/>
              </a:rPr>
              <a:t>デザイン</a:t>
            </a:r>
          </a:p>
        </p:txBody>
      </p:sp>
      <p:sp>
        <p:nvSpPr>
          <p:cNvPr id="63" name="楕円 62">
            <a:extLst>
              <a:ext uri="{FF2B5EF4-FFF2-40B4-BE49-F238E27FC236}">
                <a16:creationId xmlns:a16="http://schemas.microsoft.com/office/drawing/2014/main" id="{EB52549E-FA4C-4533-8FE9-13A874A6C818}"/>
              </a:ext>
            </a:extLst>
          </p:cNvPr>
          <p:cNvSpPr/>
          <p:nvPr/>
        </p:nvSpPr>
        <p:spPr>
          <a:xfrm>
            <a:off x="8813494" y="1591334"/>
            <a:ext cx="1173486" cy="1162635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メイリオ" panose="020B060403050404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  <a:ea typeface="メイリオ" panose="020B0604030504040204" pitchFamily="50" charset="-128"/>
                <a:cs typeface="+mn-cs"/>
              </a:rPr>
              <a:t>インターンシップ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メイリオ" panose="020B060403050404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  <a:ea typeface="メイリオ" panose="020B0604030504040204" pitchFamily="50" charset="-128"/>
                <a:cs typeface="+mn-cs"/>
              </a:rPr>
              <a:t>2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  <a:ea typeface="メイリオ" panose="020B0604030504040204" pitchFamily="50" charset="-128"/>
                <a:cs typeface="+mn-cs"/>
              </a:rPr>
              <a:t>週間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メイリオ" panose="020B060403050404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45" name="楕円 44">
            <a:extLst>
              <a:ext uri="{FF2B5EF4-FFF2-40B4-BE49-F238E27FC236}">
                <a16:creationId xmlns:a16="http://schemas.microsoft.com/office/drawing/2014/main" id="{552B9E19-A5F8-4516-AA97-B5CD4F8970F1}"/>
              </a:ext>
            </a:extLst>
          </p:cNvPr>
          <p:cNvSpPr/>
          <p:nvPr/>
        </p:nvSpPr>
        <p:spPr>
          <a:xfrm>
            <a:off x="7397932" y="932976"/>
            <a:ext cx="1148198" cy="509438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  <a:ea typeface="メイリオ" panose="020B0604030504040204" pitchFamily="50" charset="-128"/>
                <a:cs typeface="+mn-cs"/>
              </a:rPr>
              <a:t>プログラミング</a:t>
            </a:r>
          </a:p>
        </p:txBody>
      </p:sp>
      <p:sp>
        <p:nvSpPr>
          <p:cNvPr id="65" name="楕円 64">
            <a:extLst>
              <a:ext uri="{FF2B5EF4-FFF2-40B4-BE49-F238E27FC236}">
                <a16:creationId xmlns:a16="http://schemas.microsoft.com/office/drawing/2014/main" id="{AC6848BC-D09F-44D5-AF5E-7B05CB1771AB}"/>
              </a:ext>
            </a:extLst>
          </p:cNvPr>
          <p:cNvSpPr/>
          <p:nvPr/>
        </p:nvSpPr>
        <p:spPr>
          <a:xfrm>
            <a:off x="10454140" y="2080531"/>
            <a:ext cx="1318332" cy="876762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  <a:ea typeface="メイリオ" panose="020B0604030504040204" pitchFamily="50" charset="-128"/>
                <a:cs typeface="+mn-cs"/>
              </a:rPr>
              <a:t>職場体験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メイリオ" panose="020B060403050404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  <a:ea typeface="メイリオ" panose="020B0604030504040204" pitchFamily="50" charset="-128"/>
                <a:cs typeface="+mn-cs"/>
              </a:rPr>
              <a:t>実習先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メイリオ" panose="020B060403050404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  <a:ea typeface="メイリオ" panose="020B0604030504040204" pitchFamily="50" charset="-128"/>
                <a:cs typeface="+mn-cs"/>
              </a:rPr>
              <a:t>2019</a:t>
            </a: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  <a:ea typeface="メイリオ" panose="020B0604030504040204" pitchFamily="50" charset="-128"/>
                <a:cs typeface="+mn-cs"/>
              </a:rPr>
              <a:t>年</a:t>
            </a:r>
            <a:endParaRPr kumimoji="1" lang="en-US" altLang="ja-JP" sz="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メイリオ" panose="020B060403050404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  <a:ea typeface="メイリオ" panose="020B0604030504040204" pitchFamily="50" charset="-128"/>
                <a:cs typeface="+mn-cs"/>
              </a:rPr>
              <a:t>開拓</a:t>
            </a:r>
            <a:r>
              <a:rPr kumimoji="1" lang="en-US" altLang="ja-JP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  <a:ea typeface="メイリオ" panose="020B0604030504040204" pitchFamily="50" charset="-128"/>
                <a:cs typeface="+mn-cs"/>
              </a:rPr>
              <a:t>137</a:t>
            </a: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  <a:ea typeface="メイリオ" panose="020B0604030504040204" pitchFamily="50" charset="-128"/>
                <a:cs typeface="+mn-cs"/>
              </a:rPr>
              <a:t>社</a:t>
            </a:r>
          </a:p>
        </p:txBody>
      </p:sp>
      <p:sp>
        <p:nvSpPr>
          <p:cNvPr id="77" name="楕円 76">
            <a:extLst>
              <a:ext uri="{FF2B5EF4-FFF2-40B4-BE49-F238E27FC236}">
                <a16:creationId xmlns:a16="http://schemas.microsoft.com/office/drawing/2014/main" id="{F2A06EE1-A84A-4118-B7F6-C5648766D4E3}"/>
              </a:ext>
            </a:extLst>
          </p:cNvPr>
          <p:cNvSpPr/>
          <p:nvPr/>
        </p:nvSpPr>
        <p:spPr>
          <a:xfrm>
            <a:off x="5807589" y="221877"/>
            <a:ext cx="981440" cy="763961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  <a:ea typeface="メイリオ" panose="020B0604030504040204" pitchFamily="50" charset="-128"/>
                <a:cs typeface="+mn-cs"/>
              </a:rPr>
              <a:t>和文化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メイリオ" panose="020B060403050404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  <a:ea typeface="メイリオ" panose="020B0604030504040204" pitchFamily="50" charset="-128"/>
                <a:cs typeface="+mn-cs"/>
              </a:rPr>
              <a:t>マナー講座</a:t>
            </a:r>
          </a:p>
        </p:txBody>
      </p: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3C974713-2079-4E0B-96A1-476917308B2C}"/>
              </a:ext>
            </a:extLst>
          </p:cNvPr>
          <p:cNvSpPr txBox="1"/>
          <p:nvPr/>
        </p:nvSpPr>
        <p:spPr>
          <a:xfrm>
            <a:off x="7331109" y="5066731"/>
            <a:ext cx="1530309" cy="369332"/>
          </a:xfrm>
          <a:prstGeom prst="rect">
            <a:avLst/>
          </a:prstGeom>
          <a:noFill/>
          <a:ln w="3175">
            <a:noFill/>
          </a:ln>
        </p:spPr>
        <p:txBody>
          <a:bodyPr vert="horz"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生徒会活動</a:t>
            </a:r>
          </a:p>
        </p:txBody>
      </p:sp>
      <p:sp>
        <p:nvSpPr>
          <p:cNvPr id="82" name="楕円 81">
            <a:extLst>
              <a:ext uri="{FF2B5EF4-FFF2-40B4-BE49-F238E27FC236}">
                <a16:creationId xmlns:a16="http://schemas.microsoft.com/office/drawing/2014/main" id="{2EE5B64E-A7B0-4980-82DF-144634C6E56E}"/>
              </a:ext>
            </a:extLst>
          </p:cNvPr>
          <p:cNvSpPr/>
          <p:nvPr/>
        </p:nvSpPr>
        <p:spPr>
          <a:xfrm>
            <a:off x="1330880" y="4131132"/>
            <a:ext cx="931188" cy="58144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  <a:ea typeface="メイリオ" panose="020B0604030504040204" pitchFamily="50" charset="-128"/>
                <a:cs typeface="+mn-cs"/>
              </a:rPr>
              <a:t>SSW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84" name="楕円 83">
            <a:extLst>
              <a:ext uri="{FF2B5EF4-FFF2-40B4-BE49-F238E27FC236}">
                <a16:creationId xmlns:a16="http://schemas.microsoft.com/office/drawing/2014/main" id="{5B093EBD-FE6B-4F56-872C-C05A052C0778}"/>
              </a:ext>
            </a:extLst>
          </p:cNvPr>
          <p:cNvSpPr/>
          <p:nvPr/>
        </p:nvSpPr>
        <p:spPr>
          <a:xfrm>
            <a:off x="1407766" y="4961416"/>
            <a:ext cx="1007172" cy="6475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  <a:ea typeface="メイリオ" panose="020B0604030504040204" pitchFamily="50" charset="-128"/>
                <a:cs typeface="+mn-cs"/>
              </a:rPr>
              <a:t>医療</a:t>
            </a:r>
          </a:p>
        </p:txBody>
      </p:sp>
      <p:sp>
        <p:nvSpPr>
          <p:cNvPr id="86" name="楕円 85">
            <a:extLst>
              <a:ext uri="{FF2B5EF4-FFF2-40B4-BE49-F238E27FC236}">
                <a16:creationId xmlns:a16="http://schemas.microsoft.com/office/drawing/2014/main" id="{889A2315-0DA9-4FD0-90FA-CDFC87F4DD43}"/>
              </a:ext>
            </a:extLst>
          </p:cNvPr>
          <p:cNvSpPr/>
          <p:nvPr/>
        </p:nvSpPr>
        <p:spPr>
          <a:xfrm>
            <a:off x="3604003" y="5332090"/>
            <a:ext cx="1207376" cy="5414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  <a:ea typeface="メイリオ" panose="020B0604030504040204" pitchFamily="50" charset="-128"/>
                <a:cs typeface="+mn-cs"/>
              </a:rPr>
              <a:t>福祉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メイリオ" panose="020B060403050404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  <a:ea typeface="メイリオ" panose="020B0604030504040204" pitchFamily="50" charset="-128"/>
                <a:cs typeface="+mn-cs"/>
              </a:rPr>
              <a:t>サービス</a:t>
            </a:r>
          </a:p>
        </p:txBody>
      </p:sp>
      <p:sp>
        <p:nvSpPr>
          <p:cNvPr id="90" name="楕円 89">
            <a:extLst>
              <a:ext uri="{FF2B5EF4-FFF2-40B4-BE49-F238E27FC236}">
                <a16:creationId xmlns:a16="http://schemas.microsoft.com/office/drawing/2014/main" id="{6E032647-8B98-4A23-931D-BF6EEBF36385}"/>
              </a:ext>
            </a:extLst>
          </p:cNvPr>
          <p:cNvSpPr/>
          <p:nvPr/>
        </p:nvSpPr>
        <p:spPr>
          <a:xfrm>
            <a:off x="2308040" y="3655513"/>
            <a:ext cx="931891" cy="6181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  <a:ea typeface="メイリオ" panose="020B0604030504040204" pitchFamily="50" charset="-128"/>
                <a:cs typeface="+mn-cs"/>
              </a:rPr>
              <a:t>自治体</a:t>
            </a:r>
          </a:p>
        </p:txBody>
      </p:sp>
      <p:sp>
        <p:nvSpPr>
          <p:cNvPr id="91" name="テキスト ボックス 90">
            <a:extLst>
              <a:ext uri="{FF2B5EF4-FFF2-40B4-BE49-F238E27FC236}">
                <a16:creationId xmlns:a16="http://schemas.microsoft.com/office/drawing/2014/main" id="{71D126BC-38CB-4B24-B7A5-6C741E64EE5D}"/>
              </a:ext>
            </a:extLst>
          </p:cNvPr>
          <p:cNvSpPr txBox="1"/>
          <p:nvPr/>
        </p:nvSpPr>
        <p:spPr>
          <a:xfrm>
            <a:off x="8031171" y="4369444"/>
            <a:ext cx="262280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メイリオ" panose="020B0604030504040204" pitchFamily="50" charset="-128"/>
                <a:cs typeface="+mn-cs"/>
              </a:rPr>
              <a:t>福祉団体、動物保護団体、読み聞かせ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メイリオ" panose="020B0604030504040204" pitchFamily="50" charset="-128"/>
                <a:cs typeface="+mn-cs"/>
              </a:rPr>
              <a:t>災害ボラ、地域のお祭り、駅の清掃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メイリオ" panose="020B0604030504040204" pitchFamily="50" charset="-128"/>
                <a:cs typeface="+mn-cs"/>
              </a:rPr>
              <a:t>農業就業チャレンジサポーター</a:t>
            </a:r>
          </a:p>
        </p:txBody>
      </p:sp>
      <p:sp>
        <p:nvSpPr>
          <p:cNvPr id="95" name="テキスト ボックス 94">
            <a:extLst>
              <a:ext uri="{FF2B5EF4-FFF2-40B4-BE49-F238E27FC236}">
                <a16:creationId xmlns:a16="http://schemas.microsoft.com/office/drawing/2014/main" id="{53708437-BA80-4442-8811-ABD275FB1DBE}"/>
              </a:ext>
            </a:extLst>
          </p:cNvPr>
          <p:cNvSpPr txBox="1"/>
          <p:nvPr/>
        </p:nvSpPr>
        <p:spPr>
          <a:xfrm>
            <a:off x="7725954" y="5344088"/>
            <a:ext cx="28695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メイリオ" panose="020B0604030504040204" pitchFamily="50" charset="-128"/>
                <a:cs typeface="+mn-cs"/>
              </a:rPr>
              <a:t>文化祭、委員会活動、有志活動</a:t>
            </a:r>
          </a:p>
        </p:txBody>
      </p:sp>
      <p:sp>
        <p:nvSpPr>
          <p:cNvPr id="96" name="テキスト ボックス 95">
            <a:extLst>
              <a:ext uri="{FF2B5EF4-FFF2-40B4-BE49-F238E27FC236}">
                <a16:creationId xmlns:a16="http://schemas.microsoft.com/office/drawing/2014/main" id="{7F55D241-0A20-44E2-A0B3-2A9A5E0D6E6C}"/>
              </a:ext>
            </a:extLst>
          </p:cNvPr>
          <p:cNvSpPr txBox="1"/>
          <p:nvPr/>
        </p:nvSpPr>
        <p:spPr>
          <a:xfrm>
            <a:off x="8957107" y="5059295"/>
            <a:ext cx="1594947" cy="369332"/>
          </a:xfrm>
          <a:prstGeom prst="rect">
            <a:avLst/>
          </a:prstGeom>
          <a:noFill/>
          <a:ln w="3175">
            <a:noFill/>
          </a:ln>
        </p:spPr>
        <p:txBody>
          <a:bodyPr vert="horz"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行事イベント</a:t>
            </a:r>
          </a:p>
        </p:txBody>
      </p:sp>
      <p:sp>
        <p:nvSpPr>
          <p:cNvPr id="97" name="テキスト ボックス 96">
            <a:extLst>
              <a:ext uri="{FF2B5EF4-FFF2-40B4-BE49-F238E27FC236}">
                <a16:creationId xmlns:a16="http://schemas.microsoft.com/office/drawing/2014/main" id="{AD68263C-3E99-4C15-A74A-E1E58ED96555}"/>
              </a:ext>
            </a:extLst>
          </p:cNvPr>
          <p:cNvSpPr txBox="1"/>
          <p:nvPr/>
        </p:nvSpPr>
        <p:spPr>
          <a:xfrm>
            <a:off x="1349135" y="1584378"/>
            <a:ext cx="3445356" cy="1077218"/>
          </a:xfrm>
          <a:prstGeom prst="rect">
            <a:avLst/>
          </a:prstGeom>
          <a:noFill/>
          <a:ln w="3175">
            <a:noFill/>
          </a:ln>
        </p:spPr>
        <p:txBody>
          <a:bodyPr vert="horz"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入学前の学習相談・体験授業の工夫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中高連携、支援基礎票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(2018-2020)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8" name="テキスト ボックス 97">
            <a:extLst>
              <a:ext uri="{FF2B5EF4-FFF2-40B4-BE49-F238E27FC236}">
                <a16:creationId xmlns:a16="http://schemas.microsoft.com/office/drawing/2014/main" id="{2C525BC0-97B9-45DC-AC9A-E0AACDADF0B0}"/>
              </a:ext>
            </a:extLst>
          </p:cNvPr>
          <p:cNvSpPr txBox="1"/>
          <p:nvPr/>
        </p:nvSpPr>
        <p:spPr>
          <a:xfrm>
            <a:off x="1396756" y="2596457"/>
            <a:ext cx="2913861" cy="707886"/>
          </a:xfrm>
          <a:prstGeom prst="rect">
            <a:avLst/>
          </a:prstGeom>
          <a:noFill/>
          <a:ln w="3175">
            <a:noFill/>
          </a:ln>
        </p:spPr>
        <p:txBody>
          <a:bodyPr vert="horz"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調査、中学生体験学習の工夫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学校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HP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・パンフ・チラシの刷新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（メディアを使った情報発信）</a:t>
            </a:r>
          </a:p>
        </p:txBody>
      </p:sp>
      <p:sp>
        <p:nvSpPr>
          <p:cNvPr id="100" name="楕円 99">
            <a:extLst>
              <a:ext uri="{FF2B5EF4-FFF2-40B4-BE49-F238E27FC236}">
                <a16:creationId xmlns:a16="http://schemas.microsoft.com/office/drawing/2014/main" id="{D0B26C7E-FB89-4624-BEBF-38C4C5291EA6}"/>
              </a:ext>
            </a:extLst>
          </p:cNvPr>
          <p:cNvSpPr/>
          <p:nvPr/>
        </p:nvSpPr>
        <p:spPr>
          <a:xfrm>
            <a:off x="3394103" y="3856673"/>
            <a:ext cx="893060" cy="58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  <a:ea typeface="メイリオ" panose="020B0604030504040204" pitchFamily="50" charset="-128"/>
                <a:cs typeface="+mn-cs"/>
              </a:rPr>
              <a:t>家庭</a:t>
            </a:r>
          </a:p>
        </p:txBody>
      </p:sp>
      <p:sp>
        <p:nvSpPr>
          <p:cNvPr id="101" name="円弧 100">
            <a:extLst>
              <a:ext uri="{FF2B5EF4-FFF2-40B4-BE49-F238E27FC236}">
                <a16:creationId xmlns:a16="http://schemas.microsoft.com/office/drawing/2014/main" id="{870105E4-178C-4A03-A5FA-476C887F74BD}"/>
              </a:ext>
            </a:extLst>
          </p:cNvPr>
          <p:cNvSpPr/>
          <p:nvPr/>
        </p:nvSpPr>
        <p:spPr>
          <a:xfrm rot="20700075" flipH="1">
            <a:off x="1702547" y="4712573"/>
            <a:ext cx="233180" cy="584659"/>
          </a:xfrm>
          <a:prstGeom prst="arc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05" name="円弧 104">
            <a:extLst>
              <a:ext uri="{FF2B5EF4-FFF2-40B4-BE49-F238E27FC236}">
                <a16:creationId xmlns:a16="http://schemas.microsoft.com/office/drawing/2014/main" id="{D056E6F6-83C0-44A6-97BF-0F7581811E3A}"/>
              </a:ext>
            </a:extLst>
          </p:cNvPr>
          <p:cNvSpPr/>
          <p:nvPr/>
        </p:nvSpPr>
        <p:spPr>
          <a:xfrm flipH="1">
            <a:off x="1935725" y="3961866"/>
            <a:ext cx="811825" cy="323448"/>
          </a:xfrm>
          <a:prstGeom prst="arc">
            <a:avLst>
              <a:gd name="adj1" fmla="val 16649691"/>
              <a:gd name="adj2" fmla="val 909879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07" name="円弧 106">
            <a:extLst>
              <a:ext uri="{FF2B5EF4-FFF2-40B4-BE49-F238E27FC236}">
                <a16:creationId xmlns:a16="http://schemas.microsoft.com/office/drawing/2014/main" id="{1DA4E1B0-AC50-46DD-BFF6-BC49A366D14C}"/>
              </a:ext>
            </a:extLst>
          </p:cNvPr>
          <p:cNvSpPr/>
          <p:nvPr/>
        </p:nvSpPr>
        <p:spPr>
          <a:xfrm rot="7323119" flipH="1">
            <a:off x="4105096" y="5183548"/>
            <a:ext cx="662020" cy="371521"/>
          </a:xfrm>
          <a:prstGeom prst="arc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11" name="円弧 110">
            <a:extLst>
              <a:ext uri="{FF2B5EF4-FFF2-40B4-BE49-F238E27FC236}">
                <a16:creationId xmlns:a16="http://schemas.microsoft.com/office/drawing/2014/main" id="{5E50A7AE-1AF6-4038-B4D6-C94BFD616C7D}"/>
              </a:ext>
            </a:extLst>
          </p:cNvPr>
          <p:cNvSpPr/>
          <p:nvPr/>
        </p:nvSpPr>
        <p:spPr>
          <a:xfrm rot="7323119" flipH="1">
            <a:off x="4154073" y="4091656"/>
            <a:ext cx="64794" cy="558362"/>
          </a:xfrm>
          <a:prstGeom prst="arc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13" name="円弧 112">
            <a:extLst>
              <a:ext uri="{FF2B5EF4-FFF2-40B4-BE49-F238E27FC236}">
                <a16:creationId xmlns:a16="http://schemas.microsoft.com/office/drawing/2014/main" id="{E2750B45-28DD-42AC-AF98-3A3533AE71AD}"/>
              </a:ext>
            </a:extLst>
          </p:cNvPr>
          <p:cNvSpPr/>
          <p:nvPr/>
        </p:nvSpPr>
        <p:spPr>
          <a:xfrm rot="7323119">
            <a:off x="3183393" y="3602410"/>
            <a:ext cx="177894" cy="547572"/>
          </a:xfrm>
          <a:prstGeom prst="arc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メイリオ" panose="020B0604030504040204" pitchFamily="50" charset="-128"/>
              <a:cs typeface="+mn-cs"/>
            </a:endParaRPr>
          </a:p>
        </p:txBody>
      </p:sp>
      <p:cxnSp>
        <p:nvCxnSpPr>
          <p:cNvPr id="115" name="直線コネクタ 114">
            <a:extLst>
              <a:ext uri="{FF2B5EF4-FFF2-40B4-BE49-F238E27FC236}">
                <a16:creationId xmlns:a16="http://schemas.microsoft.com/office/drawing/2014/main" id="{020DF2BA-F7BC-4DC5-8BCE-ED63C61D2F35}"/>
              </a:ext>
            </a:extLst>
          </p:cNvPr>
          <p:cNvCxnSpPr/>
          <p:nvPr/>
        </p:nvCxnSpPr>
        <p:spPr>
          <a:xfrm>
            <a:off x="3229377" y="5112823"/>
            <a:ext cx="622804" cy="4578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直線コネクタ 115">
            <a:extLst>
              <a:ext uri="{FF2B5EF4-FFF2-40B4-BE49-F238E27FC236}">
                <a16:creationId xmlns:a16="http://schemas.microsoft.com/office/drawing/2014/main" id="{B9E6A572-0F61-446A-9DA0-4A59B7167622}"/>
              </a:ext>
            </a:extLst>
          </p:cNvPr>
          <p:cNvCxnSpPr>
            <a:cxnSpLocks/>
            <a:endCxn id="88" idx="2"/>
          </p:cNvCxnSpPr>
          <p:nvPr/>
        </p:nvCxnSpPr>
        <p:spPr>
          <a:xfrm>
            <a:off x="3613064" y="4787542"/>
            <a:ext cx="531953" cy="468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直線コネクタ 117">
            <a:extLst>
              <a:ext uri="{FF2B5EF4-FFF2-40B4-BE49-F238E27FC236}">
                <a16:creationId xmlns:a16="http://schemas.microsoft.com/office/drawing/2014/main" id="{31C5ACCC-A06F-4924-8E33-149F3C43CA21}"/>
              </a:ext>
            </a:extLst>
          </p:cNvPr>
          <p:cNvCxnSpPr/>
          <p:nvPr/>
        </p:nvCxnSpPr>
        <p:spPr>
          <a:xfrm>
            <a:off x="2166753" y="4437283"/>
            <a:ext cx="622804" cy="4578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直線コネクタ 118">
            <a:extLst>
              <a:ext uri="{FF2B5EF4-FFF2-40B4-BE49-F238E27FC236}">
                <a16:creationId xmlns:a16="http://schemas.microsoft.com/office/drawing/2014/main" id="{E37DD890-D0B6-4B6E-81CC-CE5390F2E68D}"/>
              </a:ext>
            </a:extLst>
          </p:cNvPr>
          <p:cNvCxnSpPr>
            <a:cxnSpLocks/>
          </p:cNvCxnSpPr>
          <p:nvPr/>
        </p:nvCxnSpPr>
        <p:spPr>
          <a:xfrm flipV="1">
            <a:off x="2188030" y="5022344"/>
            <a:ext cx="456340" cy="1287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直線コネクタ 120">
            <a:extLst>
              <a:ext uri="{FF2B5EF4-FFF2-40B4-BE49-F238E27FC236}">
                <a16:creationId xmlns:a16="http://schemas.microsoft.com/office/drawing/2014/main" id="{6FC87642-B270-42F1-A11F-738B02698D91}"/>
              </a:ext>
            </a:extLst>
          </p:cNvPr>
          <p:cNvCxnSpPr>
            <a:cxnSpLocks/>
          </p:cNvCxnSpPr>
          <p:nvPr/>
        </p:nvCxnSpPr>
        <p:spPr>
          <a:xfrm>
            <a:off x="2901724" y="4152539"/>
            <a:ext cx="42005" cy="3716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直線コネクタ 123">
            <a:extLst>
              <a:ext uri="{FF2B5EF4-FFF2-40B4-BE49-F238E27FC236}">
                <a16:creationId xmlns:a16="http://schemas.microsoft.com/office/drawing/2014/main" id="{318E51A7-EC21-428A-8860-074D155702BD}"/>
              </a:ext>
            </a:extLst>
          </p:cNvPr>
          <p:cNvCxnSpPr>
            <a:cxnSpLocks/>
            <a:endCxn id="100" idx="3"/>
          </p:cNvCxnSpPr>
          <p:nvPr/>
        </p:nvCxnSpPr>
        <p:spPr>
          <a:xfrm flipV="1">
            <a:off x="3379083" y="4352963"/>
            <a:ext cx="145806" cy="1034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テキスト ボックス 125">
            <a:extLst>
              <a:ext uri="{FF2B5EF4-FFF2-40B4-BE49-F238E27FC236}">
                <a16:creationId xmlns:a16="http://schemas.microsoft.com/office/drawing/2014/main" id="{C576BB85-959F-46E0-BC3E-9AC96092073C}"/>
              </a:ext>
            </a:extLst>
          </p:cNvPr>
          <p:cNvSpPr txBox="1"/>
          <p:nvPr/>
        </p:nvSpPr>
        <p:spPr>
          <a:xfrm>
            <a:off x="1731608" y="2199107"/>
            <a:ext cx="24304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認知度向上の取り組み</a:t>
            </a:r>
            <a:endParaRPr kumimoji="1" lang="ja-JP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30" name="楕円 129">
            <a:extLst>
              <a:ext uri="{FF2B5EF4-FFF2-40B4-BE49-F238E27FC236}">
                <a16:creationId xmlns:a16="http://schemas.microsoft.com/office/drawing/2014/main" id="{0D0774DE-4C71-406E-87E7-7D67DA07D03D}"/>
              </a:ext>
            </a:extLst>
          </p:cNvPr>
          <p:cNvSpPr/>
          <p:nvPr/>
        </p:nvSpPr>
        <p:spPr>
          <a:xfrm>
            <a:off x="5832973" y="994828"/>
            <a:ext cx="1176627" cy="552504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  <a:ea typeface="メイリオ" panose="020B0604030504040204" pitchFamily="50" charset="-128"/>
                <a:cs typeface="+mn-cs"/>
              </a:rPr>
              <a:t>高大連携講座</a:t>
            </a:r>
          </a:p>
        </p:txBody>
      </p:sp>
      <p:sp>
        <p:nvSpPr>
          <p:cNvPr id="132" name="楕円 131">
            <a:extLst>
              <a:ext uri="{FF2B5EF4-FFF2-40B4-BE49-F238E27FC236}">
                <a16:creationId xmlns:a16="http://schemas.microsoft.com/office/drawing/2014/main" id="{D479611F-D15F-497E-9392-8C9E1D6321E7}"/>
              </a:ext>
            </a:extLst>
          </p:cNvPr>
          <p:cNvSpPr/>
          <p:nvPr/>
        </p:nvSpPr>
        <p:spPr>
          <a:xfrm>
            <a:off x="9850175" y="1617186"/>
            <a:ext cx="1318331" cy="563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  <a:ea typeface="メイリオ" panose="020B0604030504040204" pitchFamily="50" charset="-128"/>
                <a:cs typeface="+mn-cs"/>
              </a:rPr>
              <a:t>企業見学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34" name="楕円 133">
            <a:extLst>
              <a:ext uri="{FF2B5EF4-FFF2-40B4-BE49-F238E27FC236}">
                <a16:creationId xmlns:a16="http://schemas.microsoft.com/office/drawing/2014/main" id="{713F2982-9B5C-490F-80E5-443A5B5F1143}"/>
              </a:ext>
            </a:extLst>
          </p:cNvPr>
          <p:cNvSpPr/>
          <p:nvPr/>
        </p:nvSpPr>
        <p:spPr>
          <a:xfrm>
            <a:off x="7910707" y="1301678"/>
            <a:ext cx="993217" cy="813382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  <a:ea typeface="メイリオ" panose="020B0604030504040204" pitchFamily="50" charset="-128"/>
                <a:cs typeface="+mn-cs"/>
              </a:rPr>
              <a:t>企業人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メイリオ" panose="020B060403050404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  <a:ea typeface="メイリオ" panose="020B0604030504040204" pitchFamily="50" charset="-128"/>
                <a:cs typeface="+mn-cs"/>
              </a:rPr>
              <a:t>講座</a:t>
            </a:r>
          </a:p>
        </p:txBody>
      </p:sp>
      <p:sp>
        <p:nvSpPr>
          <p:cNvPr id="79" name="楕円 78">
            <a:extLst>
              <a:ext uri="{FF2B5EF4-FFF2-40B4-BE49-F238E27FC236}">
                <a16:creationId xmlns:a16="http://schemas.microsoft.com/office/drawing/2014/main" id="{6A82873A-812F-4794-9D21-1DC14B0DA895}"/>
              </a:ext>
            </a:extLst>
          </p:cNvPr>
          <p:cNvSpPr/>
          <p:nvPr/>
        </p:nvSpPr>
        <p:spPr>
          <a:xfrm>
            <a:off x="2472507" y="4412537"/>
            <a:ext cx="1304193" cy="953422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  <a:ea typeface="メイリオ" panose="020B0604030504040204" pitchFamily="50" charset="-128"/>
                <a:cs typeface="+mn-cs"/>
              </a:rPr>
              <a:t>教育相談システム</a:t>
            </a:r>
          </a:p>
        </p:txBody>
      </p:sp>
      <p:sp>
        <p:nvSpPr>
          <p:cNvPr id="136" name="楕円 135">
            <a:extLst>
              <a:ext uri="{FF2B5EF4-FFF2-40B4-BE49-F238E27FC236}">
                <a16:creationId xmlns:a16="http://schemas.microsoft.com/office/drawing/2014/main" id="{A8511174-3ACB-4AFD-8C95-537A79E71A4E}"/>
              </a:ext>
            </a:extLst>
          </p:cNvPr>
          <p:cNvSpPr/>
          <p:nvPr/>
        </p:nvSpPr>
        <p:spPr>
          <a:xfrm>
            <a:off x="6755599" y="1260698"/>
            <a:ext cx="1024628" cy="483648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  <a:ea typeface="メイリオ" panose="020B0604030504040204" pitchFamily="50" charset="-128"/>
                <a:cs typeface="+mn-cs"/>
              </a:rPr>
              <a:t>ドローン講座</a:t>
            </a:r>
          </a:p>
        </p:txBody>
      </p:sp>
      <p:sp>
        <p:nvSpPr>
          <p:cNvPr id="2" name="楕円 1">
            <a:extLst>
              <a:ext uri="{FF2B5EF4-FFF2-40B4-BE49-F238E27FC236}">
                <a16:creationId xmlns:a16="http://schemas.microsoft.com/office/drawing/2014/main" id="{3599FB52-97A8-4701-AA85-31D909906A81}"/>
              </a:ext>
            </a:extLst>
          </p:cNvPr>
          <p:cNvSpPr/>
          <p:nvPr/>
        </p:nvSpPr>
        <p:spPr>
          <a:xfrm>
            <a:off x="8813494" y="3095283"/>
            <a:ext cx="1594080" cy="548450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  <a:ea typeface="メイリオ" panose="020B0604030504040204" pitchFamily="50" charset="-128"/>
                <a:cs typeface="+mn-cs"/>
              </a:rPr>
              <a:t>介護実務者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メイリオ" panose="020B060403050404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  <a:ea typeface="メイリオ" panose="020B0604030504040204" pitchFamily="50" charset="-128"/>
                <a:cs typeface="+mn-cs"/>
              </a:rPr>
              <a:t>研修資格取得</a:t>
            </a:r>
          </a:p>
        </p:txBody>
      </p:sp>
      <p:sp>
        <p:nvSpPr>
          <p:cNvPr id="4" name="楕円 3">
            <a:extLst>
              <a:ext uri="{FF2B5EF4-FFF2-40B4-BE49-F238E27FC236}">
                <a16:creationId xmlns:a16="http://schemas.microsoft.com/office/drawing/2014/main" id="{D88D7A9E-26AA-4A50-AB78-D181D828EB8C}"/>
              </a:ext>
            </a:extLst>
          </p:cNvPr>
          <p:cNvSpPr/>
          <p:nvPr/>
        </p:nvSpPr>
        <p:spPr>
          <a:xfrm>
            <a:off x="10245025" y="3118194"/>
            <a:ext cx="963846" cy="567856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  <a:ea typeface="メイリオ" panose="020B0604030504040204" pitchFamily="50" charset="-128"/>
                <a:cs typeface="+mn-cs"/>
              </a:rPr>
              <a:t>介護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メイリオ" panose="020B060403050404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  <a:ea typeface="メイリオ" panose="020B0604030504040204" pitchFamily="50" charset="-128"/>
                <a:cs typeface="+mn-cs"/>
              </a:rPr>
              <a:t>事業所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" name="楕円 5">
            <a:extLst>
              <a:ext uri="{FF2B5EF4-FFF2-40B4-BE49-F238E27FC236}">
                <a16:creationId xmlns:a16="http://schemas.microsoft.com/office/drawing/2014/main" id="{ADE19D0A-0A99-41C5-B243-82680878C8D9}"/>
              </a:ext>
            </a:extLst>
          </p:cNvPr>
          <p:cNvSpPr/>
          <p:nvPr/>
        </p:nvSpPr>
        <p:spPr>
          <a:xfrm>
            <a:off x="4470474" y="5808647"/>
            <a:ext cx="750962" cy="616296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  <a:ea typeface="メイリオ" panose="020B0604030504040204" pitchFamily="50" charset="-128"/>
                <a:cs typeface="+mn-cs"/>
              </a:rPr>
              <a:t>支援会議</a:t>
            </a:r>
          </a:p>
        </p:txBody>
      </p:sp>
      <p:sp>
        <p:nvSpPr>
          <p:cNvPr id="88" name="楕円 87">
            <a:extLst>
              <a:ext uri="{FF2B5EF4-FFF2-40B4-BE49-F238E27FC236}">
                <a16:creationId xmlns:a16="http://schemas.microsoft.com/office/drawing/2014/main" id="{AF475CD7-4CBA-489C-AB6A-5B058BB8368B}"/>
              </a:ext>
            </a:extLst>
          </p:cNvPr>
          <p:cNvSpPr/>
          <p:nvPr/>
        </p:nvSpPr>
        <p:spPr>
          <a:xfrm>
            <a:off x="4145017" y="4468073"/>
            <a:ext cx="1007172" cy="7325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  <a:ea typeface="メイリオ" panose="020B0604030504040204" pitchFamily="50" charset="-128"/>
                <a:cs typeface="+mn-cs"/>
              </a:rPr>
              <a:t>専門機関</a:t>
            </a:r>
          </a:p>
        </p:txBody>
      </p:sp>
      <p:pic>
        <p:nvPicPr>
          <p:cNvPr id="48" name="グラフィックス 47" descr="グループでのブレーンストーミング">
            <a:extLst>
              <a:ext uri="{FF2B5EF4-FFF2-40B4-BE49-F238E27FC236}">
                <a16:creationId xmlns:a16="http://schemas.microsoft.com/office/drawing/2014/main" id="{93122A72-2AC0-4BAC-A4D1-1BB98F303DF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906386" y="4369444"/>
            <a:ext cx="1293203" cy="1349302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E63A5A8-2E9B-4F57-BEB7-EDA7C3C5886F}"/>
              </a:ext>
            </a:extLst>
          </p:cNvPr>
          <p:cNvSpPr txBox="1"/>
          <p:nvPr/>
        </p:nvSpPr>
        <p:spPr>
          <a:xfrm>
            <a:off x="5700148" y="5586470"/>
            <a:ext cx="1894287" cy="338554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成長を待てる学校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D8A994B7-E86F-4CD8-AE8D-A1FE1ADB465A}"/>
              </a:ext>
            </a:extLst>
          </p:cNvPr>
          <p:cNvSpPr txBox="1"/>
          <p:nvPr/>
        </p:nvSpPr>
        <p:spPr>
          <a:xfrm>
            <a:off x="2653789" y="3245714"/>
            <a:ext cx="164736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(2018-2020)</a:t>
            </a:r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2BB0A116-E2D1-45A5-A34D-DA18EE840C70}"/>
              </a:ext>
            </a:extLst>
          </p:cNvPr>
          <p:cNvSpPr/>
          <p:nvPr/>
        </p:nvSpPr>
        <p:spPr>
          <a:xfrm>
            <a:off x="2383457" y="5209935"/>
            <a:ext cx="1582639" cy="446794"/>
          </a:xfrm>
          <a:prstGeom prst="ellipse">
            <a:avLst/>
          </a:prstGeom>
          <a:solidFill>
            <a:schemeClr val="bg1">
              <a:lumMod val="95000"/>
            </a:schemeClr>
          </a:solidFill>
          <a:ln w="6350"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Franklin Gothic Book" panose="020B0503020102020204"/>
                <a:ea typeface="メイリオ" panose="020B0604030504040204" pitchFamily="50" charset="-128"/>
                <a:cs typeface="+mn-cs"/>
              </a:rPr>
              <a:t>「個」を大切にした相談体制</a:t>
            </a:r>
          </a:p>
        </p:txBody>
      </p:sp>
      <p:sp>
        <p:nvSpPr>
          <p:cNvPr id="11" name="楕円 10">
            <a:extLst>
              <a:ext uri="{FF2B5EF4-FFF2-40B4-BE49-F238E27FC236}">
                <a16:creationId xmlns:a16="http://schemas.microsoft.com/office/drawing/2014/main" id="{837502DC-0305-4F9C-B2EE-8898CB309312}"/>
              </a:ext>
            </a:extLst>
          </p:cNvPr>
          <p:cNvSpPr/>
          <p:nvPr/>
        </p:nvSpPr>
        <p:spPr>
          <a:xfrm>
            <a:off x="4716612" y="473424"/>
            <a:ext cx="1212020" cy="1143762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  <a:ea typeface="メイリオ" panose="020B0604030504040204" pitchFamily="50" charset="-128"/>
                <a:cs typeface="+mn-cs"/>
              </a:rPr>
              <a:t>専門コース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メイリオ" panose="020B060403050404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  <a:ea typeface="メイリオ" panose="020B0604030504040204" pitchFamily="50" charset="-128"/>
                <a:cs typeface="+mn-cs"/>
              </a:rPr>
              <a:t>和洋・情介・美</a:t>
            </a:r>
            <a:endParaRPr kumimoji="1" lang="ja-JP" altLang="en-US" sz="10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7" name="楕円 6">
            <a:extLst>
              <a:ext uri="{FF2B5EF4-FFF2-40B4-BE49-F238E27FC236}">
                <a16:creationId xmlns:a16="http://schemas.microsoft.com/office/drawing/2014/main" id="{8F3F6D4C-8F7E-463F-8662-65948413E03C}"/>
              </a:ext>
            </a:extLst>
          </p:cNvPr>
          <p:cNvSpPr/>
          <p:nvPr/>
        </p:nvSpPr>
        <p:spPr>
          <a:xfrm>
            <a:off x="8364809" y="2546200"/>
            <a:ext cx="1078820" cy="625954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  <a:ea typeface="メイリオ" panose="020B0604030504040204" pitchFamily="50" charset="-128"/>
                <a:cs typeface="+mn-cs"/>
              </a:rPr>
              <a:t>いばら祭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7451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14"/>
    </mc:Choice>
    <mc:Fallback xmlns="">
      <p:transition spd="slow" advTm="361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 tmFilter="0, 0; .2, .5; .8, .5; 1, 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0" dur="250" autoRev="1" fill="hold"/>
                                        <p:tgtEl>
                                          <p:spTgt spid="4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 tmFilter="0, 0; .2, .5; .8, .5; 1, 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5" dur="250" autoRev="1" fill="hold"/>
                                        <p:tgtEl>
                                          <p:spTgt spid="1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8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59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0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1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5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5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5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1000"/>
                                        <p:tgtEl>
                                          <p:spTgt spid="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spTgt spid="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1000"/>
                                        <p:tgtEl>
                                          <p:spTgt spid="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1000"/>
                                        <p:tgtEl>
                                          <p:spTgt spid="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7" dur="500" tmFilter="0, 0; .2, .5; .8, .5; 1, 0"/>
                                        <p:tgtEl>
                                          <p:spTgt spid="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8" dur="250" autoRev="1" fill="hold"/>
                                        <p:tgtEl>
                                          <p:spTgt spid="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  <p:bldP spid="67" grpId="0" animBg="1"/>
      <p:bldP spid="69" grpId="0" animBg="1"/>
      <p:bldP spid="3" grpId="0" animBg="1"/>
      <p:bldP spid="51" grpId="0" uiExpand="1" build="p" animBg="1"/>
      <p:bldP spid="14" grpId="0" animBg="1"/>
      <p:bldP spid="20" grpId="0" animBg="1"/>
      <p:bldP spid="23" grpId="0"/>
      <p:bldP spid="30" grpId="0" animBg="1"/>
      <p:bldP spid="33" grpId="0"/>
      <p:bldP spid="36" grpId="0"/>
      <p:bldP spid="52" grpId="0" animBg="1"/>
      <p:bldP spid="54" grpId="0" build="p"/>
      <p:bldP spid="55" grpId="0"/>
      <p:bldP spid="42" grpId="0" animBg="1"/>
      <p:bldP spid="46" grpId="0" animBg="1"/>
      <p:bldP spid="63" grpId="0" animBg="1"/>
      <p:bldP spid="45" grpId="0" animBg="1"/>
      <p:bldP spid="77" grpId="0" animBg="1"/>
      <p:bldP spid="80" grpId="0"/>
      <p:bldP spid="96" grpId="0"/>
      <p:bldP spid="97" grpId="0" build="p"/>
      <p:bldP spid="134" grpId="0" animBg="1"/>
      <p:bldP spid="136" grpId="0" animBg="1"/>
      <p:bldP spid="5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BC6BAE9-A4C1-4A49-9704-832DB5F13DB8}"/>
              </a:ext>
            </a:extLst>
          </p:cNvPr>
          <p:cNvSpPr/>
          <p:nvPr/>
        </p:nvSpPr>
        <p:spPr>
          <a:xfrm>
            <a:off x="925523" y="1636034"/>
            <a:ext cx="1559293" cy="34418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176687A-08C8-43F3-A3B1-8ABD321FE15D}"/>
              </a:ext>
            </a:extLst>
          </p:cNvPr>
          <p:cNvSpPr/>
          <p:nvPr/>
        </p:nvSpPr>
        <p:spPr>
          <a:xfrm>
            <a:off x="1830277" y="2230798"/>
            <a:ext cx="3014310" cy="27790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3933F9A-F076-4A1B-8356-CB562F98409F}"/>
              </a:ext>
            </a:extLst>
          </p:cNvPr>
          <p:cNvSpPr/>
          <p:nvPr/>
        </p:nvSpPr>
        <p:spPr>
          <a:xfrm>
            <a:off x="4396417" y="3116694"/>
            <a:ext cx="3351920" cy="156118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A40EEAE-F353-4567-A633-27920B7ED78D}"/>
              </a:ext>
            </a:extLst>
          </p:cNvPr>
          <p:cNvSpPr/>
          <p:nvPr/>
        </p:nvSpPr>
        <p:spPr>
          <a:xfrm>
            <a:off x="7248099" y="3920341"/>
            <a:ext cx="3630212" cy="108954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ローチャート: 手操作入力 11">
            <a:extLst>
              <a:ext uri="{FF2B5EF4-FFF2-40B4-BE49-F238E27FC236}">
                <a16:creationId xmlns:a16="http://schemas.microsoft.com/office/drawing/2014/main" id="{4F5836CF-7C2E-4B87-BE0B-75A67ED0896D}"/>
              </a:ext>
            </a:extLst>
          </p:cNvPr>
          <p:cNvSpPr/>
          <p:nvPr/>
        </p:nvSpPr>
        <p:spPr>
          <a:xfrm>
            <a:off x="917827" y="4894564"/>
            <a:ext cx="9938424" cy="678856"/>
          </a:xfrm>
          <a:prstGeom prst="flowChartManualInput">
            <a:avLst/>
          </a:prstGeom>
          <a:solidFill>
            <a:schemeClr val="tx2">
              <a:lumMod val="25000"/>
              <a:lumOff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/>
              <a:t>企業人による特別講座・ボランティア活動　</a:t>
            </a:r>
            <a:r>
              <a:rPr kumimoji="1" lang="en-US" altLang="ja-JP" sz="1600" b="1" dirty="0"/>
              <a:t>(</a:t>
            </a:r>
            <a:r>
              <a:rPr kumimoji="1" lang="ja-JP" altLang="en-US" sz="1600" b="1" dirty="0"/>
              <a:t>農業・災害・介護・祭り・掃除・イベント</a:t>
            </a:r>
            <a:r>
              <a:rPr kumimoji="1" lang="en-US" altLang="ja-JP" sz="1600" b="1" dirty="0"/>
              <a:t>)</a:t>
            </a:r>
            <a:endParaRPr kumimoji="1" lang="ja-JP" altLang="en-US" b="1" dirty="0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E1675AB1-6885-4B6B-90CA-2BAC90356702}"/>
              </a:ext>
            </a:extLst>
          </p:cNvPr>
          <p:cNvSpPr/>
          <p:nvPr/>
        </p:nvSpPr>
        <p:spPr>
          <a:xfrm>
            <a:off x="4524630" y="3044010"/>
            <a:ext cx="3437486" cy="191445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64B63955-EFEA-4EBF-80EC-AFFA63FE0086}"/>
              </a:ext>
            </a:extLst>
          </p:cNvPr>
          <p:cNvSpPr/>
          <p:nvPr/>
        </p:nvSpPr>
        <p:spPr>
          <a:xfrm>
            <a:off x="905596" y="6466748"/>
            <a:ext cx="9961323" cy="35947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tx2"/>
                </a:solidFill>
              </a:rPr>
              <a:t>実　　績　　づ　　く　　り</a:t>
            </a: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B7D0FE65-84E9-4FE3-96C6-FBAF2174C5E1}"/>
              </a:ext>
            </a:extLst>
          </p:cNvPr>
          <p:cNvSpPr txBox="1"/>
          <p:nvPr/>
        </p:nvSpPr>
        <p:spPr>
          <a:xfrm>
            <a:off x="1133111" y="3971768"/>
            <a:ext cx="65505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>
                <a:solidFill>
                  <a:schemeClr val="bg1"/>
                </a:solidFill>
              </a:rPr>
              <a:t>専門</a:t>
            </a:r>
            <a:r>
              <a:rPr kumimoji="1" lang="ja-JP" altLang="en-US" sz="2400" b="1" dirty="0">
                <a:solidFill>
                  <a:schemeClr val="bg1"/>
                </a:solidFill>
              </a:rPr>
              <a:t>コース</a:t>
            </a:r>
            <a:r>
              <a:rPr kumimoji="1" lang="ja-JP" altLang="en-US" b="1" dirty="0">
                <a:solidFill>
                  <a:schemeClr val="bg1"/>
                </a:solidFill>
              </a:rPr>
              <a:t>（和洋・情報・美術・介護の職業スキル）</a:t>
            </a:r>
            <a:endParaRPr kumimoji="1" lang="ja-JP" altLang="en-US" sz="2000" b="1" dirty="0">
              <a:solidFill>
                <a:schemeClr val="bg1"/>
              </a:solidFill>
            </a:endParaRP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3B2E346A-3F73-4A35-A3E2-14DC7CF455A9}"/>
              </a:ext>
            </a:extLst>
          </p:cNvPr>
          <p:cNvSpPr/>
          <p:nvPr/>
        </p:nvSpPr>
        <p:spPr>
          <a:xfrm>
            <a:off x="925523" y="5605249"/>
            <a:ext cx="9930728" cy="86149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テキスト ボックス 87">
            <a:extLst>
              <a:ext uri="{FF2B5EF4-FFF2-40B4-BE49-F238E27FC236}">
                <a16:creationId xmlns:a16="http://schemas.microsoft.com/office/drawing/2014/main" id="{F65D576F-402A-411C-8654-8E7F574BCB87}"/>
              </a:ext>
            </a:extLst>
          </p:cNvPr>
          <p:cNvSpPr txBox="1"/>
          <p:nvPr/>
        </p:nvSpPr>
        <p:spPr>
          <a:xfrm flipH="1">
            <a:off x="7707488" y="3948077"/>
            <a:ext cx="3135998" cy="30777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/>
              <a:t>和文化を大切にしたマナー講座・</a:t>
            </a:r>
            <a:r>
              <a:rPr kumimoji="1" lang="en-US" altLang="ja-JP" sz="1400" b="1" dirty="0"/>
              <a:t>SST</a:t>
            </a:r>
            <a:endParaRPr kumimoji="1" lang="ja-JP" altLang="en-US" sz="1400" b="1" dirty="0"/>
          </a:p>
        </p:txBody>
      </p:sp>
      <p:sp>
        <p:nvSpPr>
          <p:cNvPr id="93" name="正方形/長方形 92">
            <a:extLst>
              <a:ext uri="{FF2B5EF4-FFF2-40B4-BE49-F238E27FC236}">
                <a16:creationId xmlns:a16="http://schemas.microsoft.com/office/drawing/2014/main" id="{BD8A7C1B-49A5-4C3F-A921-0FACB7BA246E}"/>
              </a:ext>
            </a:extLst>
          </p:cNvPr>
          <p:cNvSpPr/>
          <p:nvPr/>
        </p:nvSpPr>
        <p:spPr>
          <a:xfrm>
            <a:off x="11231374" y="1826376"/>
            <a:ext cx="312724" cy="203318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solidFill>
                  <a:schemeClr val="tx2"/>
                </a:solidFill>
              </a:rPr>
              <a:t>体験・学習相談</a:t>
            </a:r>
            <a:endParaRPr kumimoji="1" lang="ja-JP" altLang="en-US" sz="1600" dirty="0">
              <a:solidFill>
                <a:schemeClr val="tx2"/>
              </a:solidFill>
            </a:endParaRPr>
          </a:p>
        </p:txBody>
      </p:sp>
      <p:sp>
        <p:nvSpPr>
          <p:cNvPr id="95" name="正方形/長方形 94">
            <a:extLst>
              <a:ext uri="{FF2B5EF4-FFF2-40B4-BE49-F238E27FC236}">
                <a16:creationId xmlns:a16="http://schemas.microsoft.com/office/drawing/2014/main" id="{4AC9B5D5-715E-4A3F-A712-96EC6384A095}"/>
              </a:ext>
            </a:extLst>
          </p:cNvPr>
          <p:cNvSpPr/>
          <p:nvPr/>
        </p:nvSpPr>
        <p:spPr>
          <a:xfrm>
            <a:off x="11625095" y="1838053"/>
            <a:ext cx="288539" cy="202158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solidFill>
                  <a:schemeClr val="tx2"/>
                </a:solidFill>
              </a:rPr>
              <a:t>中高連携</a:t>
            </a:r>
            <a:endParaRPr kumimoji="1" lang="ja-JP" altLang="en-US" sz="1600" dirty="0">
              <a:solidFill>
                <a:schemeClr val="tx2"/>
              </a:solidFill>
            </a:endParaRPr>
          </a:p>
        </p:txBody>
      </p:sp>
      <p:sp>
        <p:nvSpPr>
          <p:cNvPr id="97" name="四角形: 角を丸くする 96">
            <a:extLst>
              <a:ext uri="{FF2B5EF4-FFF2-40B4-BE49-F238E27FC236}">
                <a16:creationId xmlns:a16="http://schemas.microsoft.com/office/drawing/2014/main" id="{AA887F64-190A-437B-804F-5245153BE1FF}"/>
              </a:ext>
            </a:extLst>
          </p:cNvPr>
          <p:cNvSpPr/>
          <p:nvPr/>
        </p:nvSpPr>
        <p:spPr>
          <a:xfrm>
            <a:off x="11032422" y="3948077"/>
            <a:ext cx="1074666" cy="88388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b="1" dirty="0">
                <a:solidFill>
                  <a:schemeClr val="tx2"/>
                </a:solidFill>
              </a:rPr>
              <a:t>中学から</a:t>
            </a:r>
            <a:endParaRPr lang="en-US" altLang="ja-JP" sz="1100" b="1" dirty="0">
              <a:solidFill>
                <a:schemeClr val="tx2"/>
              </a:solidFill>
            </a:endParaRPr>
          </a:p>
          <a:p>
            <a:pPr algn="ctr"/>
            <a:r>
              <a:rPr lang="ja-JP" altLang="en-US" sz="1100" b="1" dirty="0">
                <a:solidFill>
                  <a:schemeClr val="tx2"/>
                </a:solidFill>
              </a:rPr>
              <a:t>スムーズに移行</a:t>
            </a:r>
            <a:r>
              <a:rPr lang="ja-JP" altLang="en-US" sz="1050" b="1" dirty="0">
                <a:solidFill>
                  <a:schemeClr val="tx2"/>
                </a:solidFill>
              </a:rPr>
              <a:t>できる</a:t>
            </a:r>
            <a:r>
              <a:rPr lang="ja-JP" altLang="en-US" sz="1100" b="1" dirty="0">
                <a:solidFill>
                  <a:schemeClr val="tx2"/>
                </a:solidFill>
              </a:rPr>
              <a:t>機会と環境の構築</a:t>
            </a:r>
            <a:endParaRPr kumimoji="1" lang="en-US" altLang="ja-JP" sz="1100" b="1" dirty="0">
              <a:solidFill>
                <a:schemeClr val="tx2"/>
              </a:solidFill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07959F80-F324-46BD-89CF-23F6A66580BB}"/>
              </a:ext>
            </a:extLst>
          </p:cNvPr>
          <p:cNvSpPr txBox="1"/>
          <p:nvPr/>
        </p:nvSpPr>
        <p:spPr>
          <a:xfrm>
            <a:off x="7166345" y="49973"/>
            <a:ext cx="5197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/>
              <a:t>【</a:t>
            </a:r>
            <a:r>
              <a:rPr kumimoji="1" lang="ja-JP" altLang="en-US" sz="1600" b="1" dirty="0"/>
              <a:t>豊野高等専修学校「待てる」「できる」システム</a:t>
            </a:r>
            <a:r>
              <a:rPr kumimoji="1" lang="en-US" altLang="ja-JP" sz="1600" b="1" dirty="0"/>
              <a:t>】</a:t>
            </a:r>
            <a:endParaRPr kumimoji="1" lang="ja-JP" altLang="en-US" sz="1400" b="1" dirty="0"/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41DED6CC-B329-4117-9B79-D1579110DE77}"/>
              </a:ext>
            </a:extLst>
          </p:cNvPr>
          <p:cNvSpPr txBox="1"/>
          <p:nvPr/>
        </p:nvSpPr>
        <p:spPr>
          <a:xfrm>
            <a:off x="11282874" y="4922331"/>
            <a:ext cx="461665" cy="1089544"/>
          </a:xfrm>
          <a:prstGeom prst="rect">
            <a:avLst/>
          </a:prstGeom>
          <a:noFill/>
        </p:spPr>
        <p:txBody>
          <a:bodyPr vert="eaVert" wrap="square">
            <a:spAutoFit/>
          </a:bodyPr>
          <a:lstStyle/>
          <a:p>
            <a:r>
              <a:rPr kumimoji="1" lang="ja-JP" altLang="en-US" b="1" dirty="0"/>
              <a:t>知らない</a:t>
            </a:r>
            <a:endParaRPr lang="ja-JP" altLang="en-US" dirty="0"/>
          </a:p>
        </p:txBody>
      </p:sp>
      <p:pic>
        <p:nvPicPr>
          <p:cNvPr id="10" name="グラフィックス 9" descr="歩く">
            <a:extLst>
              <a:ext uri="{FF2B5EF4-FFF2-40B4-BE49-F238E27FC236}">
                <a16:creationId xmlns:a16="http://schemas.microsoft.com/office/drawing/2014/main" id="{C94D0D0C-676C-4EC9-B262-63C8DEBBFD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flipH="1">
            <a:off x="11204269" y="5915410"/>
            <a:ext cx="620028" cy="620028"/>
          </a:xfrm>
          <a:prstGeom prst="rect">
            <a:avLst/>
          </a:prstGeom>
        </p:spPr>
      </p:pic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024DC8D-C1DC-434B-AA09-209C2D0CFA89}"/>
              </a:ext>
            </a:extLst>
          </p:cNvPr>
          <p:cNvSpPr/>
          <p:nvPr/>
        </p:nvSpPr>
        <p:spPr>
          <a:xfrm>
            <a:off x="10539094" y="2312322"/>
            <a:ext cx="282636" cy="158337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2"/>
                </a:solidFill>
              </a:rPr>
              <a:t>B</a:t>
            </a:r>
            <a:r>
              <a:rPr lang="ja-JP" altLang="en-US" sz="1400" dirty="0">
                <a:solidFill>
                  <a:schemeClr val="tx2"/>
                </a:solidFill>
              </a:rPr>
              <a:t> クラス編成</a:t>
            </a:r>
            <a:endParaRPr kumimoji="1" lang="ja-JP" altLang="en-US" sz="1400" dirty="0">
              <a:solidFill>
                <a:schemeClr val="tx2"/>
              </a:solidFill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CB4843F-80DD-473F-9EDE-6C7479D7E067}"/>
              </a:ext>
            </a:extLst>
          </p:cNvPr>
          <p:cNvSpPr txBox="1"/>
          <p:nvPr/>
        </p:nvSpPr>
        <p:spPr>
          <a:xfrm>
            <a:off x="3090316" y="2361910"/>
            <a:ext cx="11395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dirty="0"/>
              <a:t>3</a:t>
            </a:r>
            <a:r>
              <a:rPr lang="ja-JP" altLang="en-US" sz="2800" dirty="0"/>
              <a:t>年</a:t>
            </a:r>
            <a:endParaRPr kumimoji="1" lang="ja-JP" altLang="en-US" sz="4000" dirty="0"/>
          </a:p>
        </p:txBody>
      </p:sp>
      <p:sp>
        <p:nvSpPr>
          <p:cNvPr id="60" name="正方形/長方形 59">
            <a:extLst>
              <a:ext uri="{FF2B5EF4-FFF2-40B4-BE49-F238E27FC236}">
                <a16:creationId xmlns:a16="http://schemas.microsoft.com/office/drawing/2014/main" id="{2E27DD8F-2A34-40F9-8009-F7D4213A682E}"/>
              </a:ext>
            </a:extLst>
          </p:cNvPr>
          <p:cNvSpPr/>
          <p:nvPr/>
        </p:nvSpPr>
        <p:spPr>
          <a:xfrm>
            <a:off x="7271894" y="3956706"/>
            <a:ext cx="3595387" cy="101794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4" name="直線コネクタ 33">
            <a:extLst>
              <a:ext uri="{FF2B5EF4-FFF2-40B4-BE49-F238E27FC236}">
                <a16:creationId xmlns:a16="http://schemas.microsoft.com/office/drawing/2014/main" id="{F29FCCB5-0EE3-422B-9D3A-BB4A61C2D92C}"/>
              </a:ext>
            </a:extLst>
          </p:cNvPr>
          <p:cNvCxnSpPr>
            <a:cxnSpLocks/>
          </p:cNvCxnSpPr>
          <p:nvPr/>
        </p:nvCxnSpPr>
        <p:spPr>
          <a:xfrm>
            <a:off x="905596" y="2683021"/>
            <a:ext cx="9770421" cy="208183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7672FFF-5612-47B1-92CF-AAFE88925523}"/>
              </a:ext>
            </a:extLst>
          </p:cNvPr>
          <p:cNvSpPr txBox="1"/>
          <p:nvPr/>
        </p:nvSpPr>
        <p:spPr>
          <a:xfrm>
            <a:off x="8744726" y="4281970"/>
            <a:ext cx="12761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/>
              <a:t>１</a:t>
            </a:r>
            <a:r>
              <a:rPr lang="ja-JP" altLang="en-US" sz="2800" dirty="0"/>
              <a:t>年</a:t>
            </a:r>
            <a:endParaRPr kumimoji="1" lang="ja-JP" altLang="en-US" sz="4000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A8DC2FD-35CF-4748-8EB4-95ADA1D2BE52}"/>
              </a:ext>
            </a:extLst>
          </p:cNvPr>
          <p:cNvSpPr txBox="1"/>
          <p:nvPr/>
        </p:nvSpPr>
        <p:spPr>
          <a:xfrm>
            <a:off x="6291862" y="3266399"/>
            <a:ext cx="1344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/>
              <a:t>２</a:t>
            </a:r>
            <a:r>
              <a:rPr lang="ja-JP" altLang="en-US" sz="2800" dirty="0"/>
              <a:t>年</a:t>
            </a:r>
            <a:endParaRPr kumimoji="1" lang="ja-JP" altLang="en-US" sz="4000" dirty="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2D728BA3-66BD-46E4-B204-077FD186336D}"/>
              </a:ext>
            </a:extLst>
          </p:cNvPr>
          <p:cNvSpPr txBox="1"/>
          <p:nvPr/>
        </p:nvSpPr>
        <p:spPr>
          <a:xfrm>
            <a:off x="11204269" y="6535438"/>
            <a:ext cx="723275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400" dirty="0"/>
              <a:t>入学前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63656728-5E69-48FC-A897-44B96D452BEC}"/>
              </a:ext>
            </a:extLst>
          </p:cNvPr>
          <p:cNvSpPr txBox="1"/>
          <p:nvPr/>
        </p:nvSpPr>
        <p:spPr>
          <a:xfrm flipH="1">
            <a:off x="7707488" y="3965275"/>
            <a:ext cx="3148763" cy="30777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メイリオ" panose="020B0604030504040204" pitchFamily="50" charset="-128"/>
                <a:cs typeface="+mn-cs"/>
              </a:rPr>
              <a:t>和文化を大切にしたマナー講座・</a:t>
            </a:r>
            <a:r>
              <a: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メイリオ" panose="020B0604030504040204" pitchFamily="50" charset="-128"/>
                <a:cs typeface="+mn-cs"/>
              </a:rPr>
              <a:t>SST</a:t>
            </a:r>
            <a:endParaRPr kumimoji="1" lang="ja-JP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5453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36" grpId="0"/>
      <p:bldP spid="93" grpId="0" animBg="1"/>
      <p:bldP spid="95" grpId="0" animBg="1"/>
      <p:bldP spid="97" grpId="0" animBg="1"/>
      <p:bldP spid="55" grpId="0"/>
      <p:bldP spid="7" grpId="0" animBg="1"/>
      <p:bldP spid="3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BC6BAE9-A4C1-4A49-9704-832DB5F13DB8}"/>
              </a:ext>
            </a:extLst>
          </p:cNvPr>
          <p:cNvSpPr/>
          <p:nvPr/>
        </p:nvSpPr>
        <p:spPr>
          <a:xfrm>
            <a:off x="925523" y="1636034"/>
            <a:ext cx="1559293" cy="34418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176687A-08C8-43F3-A3B1-8ABD321FE15D}"/>
              </a:ext>
            </a:extLst>
          </p:cNvPr>
          <p:cNvSpPr/>
          <p:nvPr/>
        </p:nvSpPr>
        <p:spPr>
          <a:xfrm>
            <a:off x="1856172" y="2212766"/>
            <a:ext cx="3014310" cy="27790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3933F9A-F076-4A1B-8356-CB562F98409F}"/>
              </a:ext>
            </a:extLst>
          </p:cNvPr>
          <p:cNvSpPr/>
          <p:nvPr/>
        </p:nvSpPr>
        <p:spPr>
          <a:xfrm>
            <a:off x="4396417" y="3116694"/>
            <a:ext cx="3351920" cy="156118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A40EEAE-F353-4567-A633-27920B7ED78D}"/>
              </a:ext>
            </a:extLst>
          </p:cNvPr>
          <p:cNvSpPr/>
          <p:nvPr/>
        </p:nvSpPr>
        <p:spPr>
          <a:xfrm>
            <a:off x="7248099" y="3920341"/>
            <a:ext cx="3630212" cy="108954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2" name="フローチャート: 手操作入力 11">
            <a:extLst>
              <a:ext uri="{FF2B5EF4-FFF2-40B4-BE49-F238E27FC236}">
                <a16:creationId xmlns:a16="http://schemas.microsoft.com/office/drawing/2014/main" id="{4F5836CF-7C2E-4B87-BE0B-75A67ED0896D}"/>
              </a:ext>
            </a:extLst>
          </p:cNvPr>
          <p:cNvSpPr/>
          <p:nvPr/>
        </p:nvSpPr>
        <p:spPr>
          <a:xfrm>
            <a:off x="917827" y="4894564"/>
            <a:ext cx="9938424" cy="678856"/>
          </a:xfrm>
          <a:prstGeom prst="flowChartManualInput">
            <a:avLst/>
          </a:prstGeom>
          <a:solidFill>
            <a:schemeClr val="tx2">
              <a:lumMod val="25000"/>
              <a:lumOff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  <a:ea typeface="メイリオ" panose="020B0604030504040204" pitchFamily="50" charset="-128"/>
                <a:cs typeface="+mn-cs"/>
              </a:rPr>
              <a:t>企業人による特別講座・ボランティア活動　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  <a:ea typeface="メイリオ" panose="020B0604030504040204" pitchFamily="50" charset="-128"/>
                <a:cs typeface="+mn-cs"/>
              </a:rPr>
              <a:t>(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  <a:ea typeface="メイリオ" panose="020B0604030504040204" pitchFamily="50" charset="-128"/>
                <a:cs typeface="+mn-cs"/>
              </a:rPr>
              <a:t>農業・災害・介護・祭り・掃除・イベント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  <a:ea typeface="メイリオ" panose="020B0604030504040204" pitchFamily="50" charset="-128"/>
                <a:cs typeface="+mn-cs"/>
              </a:rPr>
              <a:t>)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6EAB9CD8-C291-46C8-AFE2-F266B02A1C69}"/>
              </a:ext>
            </a:extLst>
          </p:cNvPr>
          <p:cNvSpPr/>
          <p:nvPr/>
        </p:nvSpPr>
        <p:spPr>
          <a:xfrm flipH="1">
            <a:off x="9889387" y="2842966"/>
            <a:ext cx="264218" cy="10920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  <a:ea typeface="メイリオ" panose="020B0604030504040204" pitchFamily="50" charset="-128"/>
                <a:cs typeface="+mn-cs"/>
              </a:rPr>
              <a:t>知識の壁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E1675AB1-6885-4B6B-90CA-2BAC90356702}"/>
              </a:ext>
            </a:extLst>
          </p:cNvPr>
          <p:cNvSpPr/>
          <p:nvPr/>
        </p:nvSpPr>
        <p:spPr>
          <a:xfrm>
            <a:off x="4417108" y="3074687"/>
            <a:ext cx="3437486" cy="191445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6C28F283-252B-4A26-8E9B-B860D06F1147}"/>
              </a:ext>
            </a:extLst>
          </p:cNvPr>
          <p:cNvSpPr/>
          <p:nvPr/>
        </p:nvSpPr>
        <p:spPr>
          <a:xfrm>
            <a:off x="5186980" y="1538860"/>
            <a:ext cx="294864" cy="16536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  <a:ea typeface="メイリオ" panose="020B0604030504040204" pitchFamily="50" charset="-128"/>
                <a:cs typeface="+mn-cs"/>
              </a:rPr>
              <a:t>気づきの壁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4BA03476-9519-4142-A37E-D24447AB5270}"/>
              </a:ext>
            </a:extLst>
          </p:cNvPr>
          <p:cNvSpPr/>
          <p:nvPr/>
        </p:nvSpPr>
        <p:spPr>
          <a:xfrm>
            <a:off x="7264214" y="1724279"/>
            <a:ext cx="273676" cy="153512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  <a:ea typeface="メイリオ" panose="020B0604030504040204" pitchFamily="50" charset="-128"/>
                <a:cs typeface="+mn-cs"/>
              </a:rPr>
              <a:t>行動の壁</a:t>
            </a:r>
          </a:p>
        </p:txBody>
      </p:sp>
      <p:pic>
        <p:nvPicPr>
          <p:cNvPr id="25" name="グラフィックス 24" descr="走る">
            <a:extLst>
              <a:ext uri="{FF2B5EF4-FFF2-40B4-BE49-F238E27FC236}">
                <a16:creationId xmlns:a16="http://schemas.microsoft.com/office/drawing/2014/main" id="{A8629E8F-A140-4750-B541-1FCA9471A4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982572" flipH="1">
            <a:off x="9047687" y="2295043"/>
            <a:ext cx="751057" cy="751057"/>
          </a:xfrm>
          <a:prstGeom prst="rect">
            <a:avLst/>
          </a:prstGeom>
        </p:spPr>
      </p:pic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64B63955-EFEA-4EBF-80EC-AFFA63FE0086}"/>
              </a:ext>
            </a:extLst>
          </p:cNvPr>
          <p:cNvSpPr/>
          <p:nvPr/>
        </p:nvSpPr>
        <p:spPr>
          <a:xfrm>
            <a:off x="905596" y="6466748"/>
            <a:ext cx="9961323" cy="35947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Franklin Gothic Book" panose="020B0503020102020204"/>
                <a:ea typeface="メイリオ" panose="020B0604030504040204" pitchFamily="50" charset="-128"/>
                <a:cs typeface="+mn-cs"/>
              </a:rPr>
              <a:t>実　　績　　づ　　く　　り</a:t>
            </a: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B7D0FE65-84E9-4FE3-96C6-FBAF2174C5E1}"/>
              </a:ext>
            </a:extLst>
          </p:cNvPr>
          <p:cNvSpPr txBox="1"/>
          <p:nvPr/>
        </p:nvSpPr>
        <p:spPr>
          <a:xfrm>
            <a:off x="1014758" y="3968007"/>
            <a:ext cx="58590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  <a:ea typeface="メイリオ" panose="020B0604030504040204" pitchFamily="50" charset="-128"/>
                <a:cs typeface="+mn-cs"/>
              </a:rPr>
              <a:t>専門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  <a:ea typeface="メイリオ" panose="020B0604030504040204" pitchFamily="50" charset="-128"/>
                <a:cs typeface="+mn-cs"/>
              </a:rPr>
              <a:t>コース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  <a:ea typeface="メイリオ" panose="020B0604030504040204" pitchFamily="50" charset="-128"/>
                <a:cs typeface="+mn-cs"/>
              </a:rPr>
              <a:t>（和洋・情報・美術・介護の職業スキル）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3B2E346A-3F73-4A35-A3E2-14DC7CF455A9}"/>
              </a:ext>
            </a:extLst>
          </p:cNvPr>
          <p:cNvSpPr/>
          <p:nvPr/>
        </p:nvSpPr>
        <p:spPr>
          <a:xfrm>
            <a:off x="925523" y="5605249"/>
            <a:ext cx="9930728" cy="86149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46" name="円弧 45">
            <a:extLst>
              <a:ext uri="{FF2B5EF4-FFF2-40B4-BE49-F238E27FC236}">
                <a16:creationId xmlns:a16="http://schemas.microsoft.com/office/drawing/2014/main" id="{5AB74256-5180-46C7-8696-B321006BCAD5}"/>
              </a:ext>
            </a:extLst>
          </p:cNvPr>
          <p:cNvSpPr/>
          <p:nvPr/>
        </p:nvSpPr>
        <p:spPr>
          <a:xfrm>
            <a:off x="8802745" y="2478810"/>
            <a:ext cx="2252312" cy="1561184"/>
          </a:xfrm>
          <a:prstGeom prst="arc">
            <a:avLst>
              <a:gd name="adj1" fmla="val 15766455"/>
              <a:gd name="adj2" fmla="val 11551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メイリオ" panose="020B0604030504040204" pitchFamily="50" charset="-128"/>
              <a:cs typeface="+mn-cs"/>
            </a:endParaRPr>
          </a:p>
        </p:txBody>
      </p: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63BAF379-194C-4F9D-85AA-8F101353421E}"/>
              </a:ext>
            </a:extLst>
          </p:cNvPr>
          <p:cNvCxnSpPr>
            <a:cxnSpLocks/>
          </p:cNvCxnSpPr>
          <p:nvPr/>
        </p:nvCxnSpPr>
        <p:spPr>
          <a:xfrm>
            <a:off x="929843" y="5624416"/>
            <a:ext cx="9948468" cy="7749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82A5E328-FEF7-43A3-8D25-984900E56B2B}"/>
              </a:ext>
            </a:extLst>
          </p:cNvPr>
          <p:cNvSpPr txBox="1"/>
          <p:nvPr/>
        </p:nvSpPr>
        <p:spPr>
          <a:xfrm flipH="1">
            <a:off x="1084586" y="6128194"/>
            <a:ext cx="29541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メイリオ" panose="020B0604030504040204" pitchFamily="50" charset="-128"/>
                <a:cs typeface="+mn-cs"/>
              </a:rPr>
              <a:t>登校日数の増と安定</a:t>
            </a: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D6A024AA-A508-4068-A8BA-2666C279C620}"/>
              </a:ext>
            </a:extLst>
          </p:cNvPr>
          <p:cNvSpPr txBox="1"/>
          <p:nvPr/>
        </p:nvSpPr>
        <p:spPr>
          <a:xfrm flipH="1">
            <a:off x="8802745" y="5738383"/>
            <a:ext cx="19528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メイリオ" panose="020B0604030504040204" pitchFamily="50" charset="-128"/>
                <a:cs typeface="+mn-cs"/>
              </a:rPr>
              <a:t>相談回数の減少</a:t>
            </a: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4E26565E-A302-4663-B8A2-5368602DE38F}"/>
              </a:ext>
            </a:extLst>
          </p:cNvPr>
          <p:cNvSpPr txBox="1"/>
          <p:nvPr/>
        </p:nvSpPr>
        <p:spPr>
          <a:xfrm>
            <a:off x="9221262" y="3064214"/>
            <a:ext cx="4249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メイリオ" panose="020B0604030504040204" pitchFamily="50" charset="-128"/>
                <a:cs typeface="+mn-cs"/>
              </a:rPr>
              <a:t>知る</a:t>
            </a:r>
          </a:p>
        </p:txBody>
      </p:sp>
      <p:sp>
        <p:nvSpPr>
          <p:cNvPr id="88" name="テキスト ボックス 87">
            <a:extLst>
              <a:ext uri="{FF2B5EF4-FFF2-40B4-BE49-F238E27FC236}">
                <a16:creationId xmlns:a16="http://schemas.microsoft.com/office/drawing/2014/main" id="{F65D576F-402A-411C-8654-8E7F574BCB87}"/>
              </a:ext>
            </a:extLst>
          </p:cNvPr>
          <p:cNvSpPr txBox="1"/>
          <p:nvPr/>
        </p:nvSpPr>
        <p:spPr>
          <a:xfrm flipH="1">
            <a:off x="7707488" y="3948077"/>
            <a:ext cx="3135998" cy="30777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メイリオ" panose="020B0604030504040204" pitchFamily="50" charset="-128"/>
                <a:cs typeface="+mn-cs"/>
              </a:rPr>
              <a:t>和文化を大切にしたマナー講座・</a:t>
            </a:r>
            <a:r>
              <a: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メイリオ" panose="020B0604030504040204" pitchFamily="50" charset="-128"/>
                <a:cs typeface="+mn-cs"/>
              </a:rPr>
              <a:t>SST</a:t>
            </a:r>
            <a:endParaRPr kumimoji="1" lang="ja-JP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3" name="正方形/長方形 92">
            <a:extLst>
              <a:ext uri="{FF2B5EF4-FFF2-40B4-BE49-F238E27FC236}">
                <a16:creationId xmlns:a16="http://schemas.microsoft.com/office/drawing/2014/main" id="{BD8A7C1B-49A5-4C3F-A921-0FACB7BA246E}"/>
              </a:ext>
            </a:extLst>
          </p:cNvPr>
          <p:cNvSpPr/>
          <p:nvPr/>
        </p:nvSpPr>
        <p:spPr>
          <a:xfrm>
            <a:off x="11231374" y="1826376"/>
            <a:ext cx="312724" cy="203318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Franklin Gothic Book" panose="020B0503020102020204"/>
                <a:ea typeface="メイリオ" panose="020B0604030504040204" pitchFamily="50" charset="-128"/>
                <a:cs typeface="+mn-cs"/>
              </a:rPr>
              <a:t>体験・学習相談</a:t>
            </a:r>
          </a:p>
        </p:txBody>
      </p:sp>
      <p:sp>
        <p:nvSpPr>
          <p:cNvPr id="95" name="正方形/長方形 94">
            <a:extLst>
              <a:ext uri="{FF2B5EF4-FFF2-40B4-BE49-F238E27FC236}">
                <a16:creationId xmlns:a16="http://schemas.microsoft.com/office/drawing/2014/main" id="{4AC9B5D5-715E-4A3F-A712-96EC6384A095}"/>
              </a:ext>
            </a:extLst>
          </p:cNvPr>
          <p:cNvSpPr/>
          <p:nvPr/>
        </p:nvSpPr>
        <p:spPr>
          <a:xfrm>
            <a:off x="11624489" y="1837975"/>
            <a:ext cx="288539" cy="202158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Franklin Gothic Book" panose="020B0503020102020204"/>
                <a:ea typeface="メイリオ" panose="020B0604030504040204" pitchFamily="50" charset="-128"/>
                <a:cs typeface="+mn-cs"/>
              </a:rPr>
              <a:t>中高連携</a:t>
            </a:r>
          </a:p>
        </p:txBody>
      </p:sp>
      <p:sp>
        <p:nvSpPr>
          <p:cNvPr id="97" name="四角形: 角を丸くする 96">
            <a:extLst>
              <a:ext uri="{FF2B5EF4-FFF2-40B4-BE49-F238E27FC236}">
                <a16:creationId xmlns:a16="http://schemas.microsoft.com/office/drawing/2014/main" id="{AA887F64-190A-437B-804F-5245153BE1FF}"/>
              </a:ext>
            </a:extLst>
          </p:cNvPr>
          <p:cNvSpPr/>
          <p:nvPr/>
        </p:nvSpPr>
        <p:spPr>
          <a:xfrm>
            <a:off x="11050321" y="3968755"/>
            <a:ext cx="1074666" cy="88388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Franklin Gothic Book" panose="020B0503020102020204"/>
                <a:ea typeface="メイリオ" panose="020B0604030504040204" pitchFamily="50" charset="-128"/>
                <a:cs typeface="+mn-cs"/>
              </a:rPr>
              <a:t>中学から</a:t>
            </a:r>
            <a:endParaRPr kumimoji="1" lang="en-US" altLang="ja-JP" sz="1100" b="1" i="0" u="none" strike="noStrike" kern="1200" cap="none" spc="0" normalizeH="0" baseline="0" noProof="0" dirty="0">
              <a:ln>
                <a:noFill/>
              </a:ln>
              <a:solidFill>
                <a:srgbClr val="191B0E"/>
              </a:solidFill>
              <a:effectLst/>
              <a:uLnTx/>
              <a:uFillTx/>
              <a:latin typeface="Franklin Gothic Book" panose="020B0503020102020204"/>
              <a:ea typeface="メイリオ" panose="020B060403050404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Franklin Gothic Book" panose="020B0503020102020204"/>
                <a:ea typeface="メイリオ" panose="020B0604030504040204" pitchFamily="50" charset="-128"/>
                <a:cs typeface="+mn-cs"/>
              </a:rPr>
              <a:t>スムーズに移行</a:t>
            </a:r>
            <a:r>
              <a:rPr kumimoji="1" lang="ja-JP" alt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Franklin Gothic Book" panose="020B0503020102020204"/>
                <a:ea typeface="メイリオ" panose="020B0604030504040204" pitchFamily="50" charset="-128"/>
                <a:cs typeface="+mn-cs"/>
              </a:rPr>
              <a:t>できる</a:t>
            </a: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Franklin Gothic Book" panose="020B0503020102020204"/>
                <a:ea typeface="メイリオ" panose="020B0604030504040204" pitchFamily="50" charset="-128"/>
                <a:cs typeface="+mn-cs"/>
              </a:rPr>
              <a:t>機会と環境の構築</a:t>
            </a:r>
            <a:endParaRPr kumimoji="1" lang="en-US" altLang="ja-JP" sz="1100" b="1" i="0" u="none" strike="noStrike" kern="1200" cap="none" spc="0" normalizeH="0" baseline="0" noProof="0" dirty="0">
              <a:ln>
                <a:noFill/>
              </a:ln>
              <a:solidFill>
                <a:srgbClr val="191B0E"/>
              </a:solidFill>
              <a:effectLst/>
              <a:uLnTx/>
              <a:uFillTx/>
              <a:latin typeface="Franklin Gothic Book" panose="020B050302010202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07959F80-F324-46BD-89CF-23F6A66580BB}"/>
              </a:ext>
            </a:extLst>
          </p:cNvPr>
          <p:cNvSpPr txBox="1"/>
          <p:nvPr/>
        </p:nvSpPr>
        <p:spPr>
          <a:xfrm>
            <a:off x="7870606" y="49973"/>
            <a:ext cx="44935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メイリオ" panose="020B0604030504040204" pitchFamily="50" charset="-128"/>
                <a:cs typeface="+mn-cs"/>
              </a:rPr>
              <a:t>【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メイリオ" panose="020B0604030504040204" pitchFamily="50" charset="-128"/>
                <a:cs typeface="+mn-cs"/>
              </a:rPr>
              <a:t>豊野高等専修学校「待てる」「できる」システム</a:t>
            </a:r>
            <a:r>
              <a: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メイリオ" panose="020B0604030504040204" pitchFamily="50" charset="-128"/>
                <a:cs typeface="+mn-cs"/>
              </a:rPr>
              <a:t>】</a:t>
            </a:r>
            <a:endParaRPr kumimoji="1" lang="ja-JP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41DED6CC-B329-4117-9B79-D1579110DE77}"/>
              </a:ext>
            </a:extLst>
          </p:cNvPr>
          <p:cNvSpPr txBox="1"/>
          <p:nvPr/>
        </p:nvSpPr>
        <p:spPr>
          <a:xfrm>
            <a:off x="11282874" y="4922331"/>
            <a:ext cx="461665" cy="1089544"/>
          </a:xfrm>
          <a:prstGeom prst="rect">
            <a:avLst/>
          </a:prstGeom>
          <a:noFill/>
        </p:spPr>
        <p:txBody>
          <a:bodyPr vert="eaVert"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メイリオ" panose="020B0604030504040204" pitchFamily="50" charset="-128"/>
                <a:cs typeface="+mn-cs"/>
              </a:rPr>
              <a:t>知らない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メイリオ" panose="020B0604030504040204" pitchFamily="50" charset="-128"/>
              <a:cs typeface="+mn-cs"/>
            </a:endParaRPr>
          </a:p>
        </p:txBody>
      </p:sp>
      <p:pic>
        <p:nvPicPr>
          <p:cNvPr id="10" name="グラフィックス 9" descr="歩く">
            <a:extLst>
              <a:ext uri="{FF2B5EF4-FFF2-40B4-BE49-F238E27FC236}">
                <a16:creationId xmlns:a16="http://schemas.microsoft.com/office/drawing/2014/main" id="{C94D0D0C-676C-4EC9-B262-63C8DEBBFD7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flipH="1">
            <a:off x="11204269" y="5915410"/>
            <a:ext cx="620028" cy="620028"/>
          </a:xfrm>
          <a:prstGeom prst="rect">
            <a:avLst/>
          </a:prstGeom>
        </p:spPr>
      </p:pic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024DC8D-C1DC-434B-AA09-209C2D0CFA89}"/>
              </a:ext>
            </a:extLst>
          </p:cNvPr>
          <p:cNvSpPr/>
          <p:nvPr/>
        </p:nvSpPr>
        <p:spPr>
          <a:xfrm>
            <a:off x="10539094" y="2312322"/>
            <a:ext cx="282636" cy="158337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Franklin Gothic Book" panose="020B0503020102020204"/>
                <a:ea typeface="メイリオ" panose="020B0604030504040204" pitchFamily="50" charset="-128"/>
                <a:cs typeface="+mn-cs"/>
              </a:rPr>
              <a:t>B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Franklin Gothic Book" panose="020B0503020102020204"/>
                <a:ea typeface="メイリオ" panose="020B0604030504040204" pitchFamily="50" charset="-128"/>
                <a:cs typeface="+mn-cs"/>
              </a:rPr>
              <a:t> クラス編成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CB4843F-80DD-473F-9EDE-6C7479D7E067}"/>
              </a:ext>
            </a:extLst>
          </p:cNvPr>
          <p:cNvSpPr txBox="1"/>
          <p:nvPr/>
        </p:nvSpPr>
        <p:spPr>
          <a:xfrm>
            <a:off x="2369125" y="2432534"/>
            <a:ext cx="11395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メイリオ" panose="020B0604030504040204" pitchFamily="50" charset="-128"/>
                <a:cs typeface="+mn-cs"/>
              </a:rPr>
              <a:t>3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メイリオ" panose="020B0604030504040204" pitchFamily="50" charset="-128"/>
                <a:cs typeface="+mn-cs"/>
              </a:rPr>
              <a:t>年</a:t>
            </a:r>
            <a:endParaRPr kumimoji="1" lang="ja-JP" alt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0" name="正方形/長方形 59">
            <a:extLst>
              <a:ext uri="{FF2B5EF4-FFF2-40B4-BE49-F238E27FC236}">
                <a16:creationId xmlns:a16="http://schemas.microsoft.com/office/drawing/2014/main" id="{2E27DD8F-2A34-40F9-8009-F7D4213A682E}"/>
              </a:ext>
            </a:extLst>
          </p:cNvPr>
          <p:cNvSpPr/>
          <p:nvPr/>
        </p:nvSpPr>
        <p:spPr>
          <a:xfrm>
            <a:off x="7271532" y="3956326"/>
            <a:ext cx="3595387" cy="101794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メイリオ" panose="020B0604030504040204" pitchFamily="50" charset="-128"/>
              <a:cs typeface="+mn-cs"/>
            </a:endParaRPr>
          </a:p>
        </p:txBody>
      </p:sp>
      <p:cxnSp>
        <p:nvCxnSpPr>
          <p:cNvPr id="34" name="直線コネクタ 33">
            <a:extLst>
              <a:ext uri="{FF2B5EF4-FFF2-40B4-BE49-F238E27FC236}">
                <a16:creationId xmlns:a16="http://schemas.microsoft.com/office/drawing/2014/main" id="{F29FCCB5-0EE3-422B-9D3A-BB4A61C2D92C}"/>
              </a:ext>
            </a:extLst>
          </p:cNvPr>
          <p:cNvCxnSpPr>
            <a:cxnSpLocks/>
          </p:cNvCxnSpPr>
          <p:nvPr/>
        </p:nvCxnSpPr>
        <p:spPr>
          <a:xfrm>
            <a:off x="932256" y="2871576"/>
            <a:ext cx="9882991" cy="200389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7672FFF-5612-47B1-92CF-AAFE88925523}"/>
              </a:ext>
            </a:extLst>
          </p:cNvPr>
          <p:cNvSpPr txBox="1"/>
          <p:nvPr/>
        </p:nvSpPr>
        <p:spPr>
          <a:xfrm>
            <a:off x="8744726" y="4281970"/>
            <a:ext cx="12761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メイリオ" panose="020B0604030504040204" pitchFamily="50" charset="-128"/>
                <a:cs typeface="+mn-cs"/>
              </a:rPr>
              <a:t>１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メイリオ" panose="020B0604030504040204" pitchFamily="50" charset="-128"/>
                <a:cs typeface="+mn-cs"/>
              </a:rPr>
              <a:t>年</a:t>
            </a:r>
            <a:endParaRPr kumimoji="1" lang="ja-JP" alt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A8DC2FD-35CF-4748-8EB4-95ADA1D2BE52}"/>
              </a:ext>
            </a:extLst>
          </p:cNvPr>
          <p:cNvSpPr txBox="1"/>
          <p:nvPr/>
        </p:nvSpPr>
        <p:spPr>
          <a:xfrm>
            <a:off x="6409570" y="3932094"/>
            <a:ext cx="1344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メイリオ" panose="020B0604030504040204" pitchFamily="50" charset="-128"/>
                <a:cs typeface="+mn-cs"/>
              </a:rPr>
              <a:t>２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メイリオ" panose="020B0604030504040204" pitchFamily="50" charset="-128"/>
                <a:cs typeface="+mn-cs"/>
              </a:rPr>
              <a:t>年</a:t>
            </a:r>
            <a:endParaRPr kumimoji="1" lang="ja-JP" alt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2D728BA3-66BD-46E4-B204-077FD186336D}"/>
              </a:ext>
            </a:extLst>
          </p:cNvPr>
          <p:cNvSpPr txBox="1"/>
          <p:nvPr/>
        </p:nvSpPr>
        <p:spPr>
          <a:xfrm>
            <a:off x="11204269" y="6535438"/>
            <a:ext cx="723275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メイリオ" panose="020B0604030504040204" pitchFamily="50" charset="-128"/>
                <a:cs typeface="+mn-cs"/>
              </a:rPr>
              <a:t>入学前</a:t>
            </a:r>
          </a:p>
        </p:txBody>
      </p:sp>
      <p:sp>
        <p:nvSpPr>
          <p:cNvPr id="47" name="四角形: 角を丸くする 46">
            <a:extLst>
              <a:ext uri="{FF2B5EF4-FFF2-40B4-BE49-F238E27FC236}">
                <a16:creationId xmlns:a16="http://schemas.microsoft.com/office/drawing/2014/main" id="{82061370-16E0-4ADE-B31B-3CC80B9517C8}"/>
              </a:ext>
            </a:extLst>
          </p:cNvPr>
          <p:cNvSpPr/>
          <p:nvPr/>
        </p:nvSpPr>
        <p:spPr>
          <a:xfrm>
            <a:off x="9079380" y="1311400"/>
            <a:ext cx="2095844" cy="40143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Franklin Gothic Book" panose="020B0503020102020204"/>
                <a:ea typeface="メイリオ" panose="020B0604030504040204" pitchFamily="50" charset="-128"/>
                <a:cs typeface="+mn-cs"/>
              </a:rPr>
              <a:t>多様な個性が集まる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191B0E"/>
              </a:solidFill>
              <a:effectLst/>
              <a:uLnTx/>
              <a:uFillTx/>
              <a:latin typeface="Franklin Gothic Book" panose="020B050302010202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49" name="四角形: 角を丸くする 48">
            <a:extLst>
              <a:ext uri="{FF2B5EF4-FFF2-40B4-BE49-F238E27FC236}">
                <a16:creationId xmlns:a16="http://schemas.microsoft.com/office/drawing/2014/main" id="{F1192FB3-9864-4432-A19D-522E37A3EB0D}"/>
              </a:ext>
            </a:extLst>
          </p:cNvPr>
          <p:cNvSpPr/>
          <p:nvPr/>
        </p:nvSpPr>
        <p:spPr>
          <a:xfrm>
            <a:off x="10354061" y="898539"/>
            <a:ext cx="932343" cy="37738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Franklin Gothic Book" panose="020B0503020102020204"/>
                <a:ea typeface="メイリオ" panose="020B0604030504040204" pitchFamily="50" charset="-128"/>
                <a:cs typeface="+mn-cs"/>
              </a:rPr>
              <a:t>通える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191B0E"/>
              </a:solidFill>
              <a:effectLst/>
              <a:uLnTx/>
              <a:uFillTx/>
              <a:latin typeface="Franklin Gothic Book" panose="020B050302010202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1" name="四角形: 角を丸くする 50">
            <a:extLst>
              <a:ext uri="{FF2B5EF4-FFF2-40B4-BE49-F238E27FC236}">
                <a16:creationId xmlns:a16="http://schemas.microsoft.com/office/drawing/2014/main" id="{EEC2E977-FF1F-4C5B-8BD7-B311CC092663}"/>
              </a:ext>
            </a:extLst>
          </p:cNvPr>
          <p:cNvSpPr/>
          <p:nvPr/>
        </p:nvSpPr>
        <p:spPr>
          <a:xfrm>
            <a:off x="8782467" y="1826376"/>
            <a:ext cx="2095844" cy="32167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Franklin Gothic Book" panose="020B0503020102020204"/>
                <a:ea typeface="メイリオ" panose="020B0604030504040204" pitchFamily="50" charset="-128"/>
                <a:cs typeface="+mn-cs"/>
              </a:rPr>
              <a:t>学び直しで自信がつく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191B0E"/>
              </a:solidFill>
              <a:effectLst/>
              <a:uLnTx/>
              <a:uFillTx/>
              <a:latin typeface="Franklin Gothic Book" panose="020B050302010202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2" name="四角形: 角を丸くする 51">
            <a:extLst>
              <a:ext uri="{FF2B5EF4-FFF2-40B4-BE49-F238E27FC236}">
                <a16:creationId xmlns:a16="http://schemas.microsoft.com/office/drawing/2014/main" id="{DA9A0A1A-3EB6-44A2-B4AF-69ACC965FB29}"/>
              </a:ext>
            </a:extLst>
          </p:cNvPr>
          <p:cNvSpPr/>
          <p:nvPr/>
        </p:nvSpPr>
        <p:spPr>
          <a:xfrm>
            <a:off x="8067905" y="3044740"/>
            <a:ext cx="971346" cy="61060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Franklin Gothic Book" panose="020B0503020102020204"/>
                <a:ea typeface="メイリオ" panose="020B0604030504040204" pitchFamily="50" charset="-128"/>
                <a:cs typeface="+mn-cs"/>
              </a:rPr>
              <a:t>環境適応で自分を理解する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rgbClr val="191B0E"/>
              </a:solidFill>
              <a:effectLst/>
              <a:uLnTx/>
              <a:uFillTx/>
              <a:latin typeface="Franklin Gothic Book" panose="020B050302010202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17F7B525-38CA-47BE-8752-E0AC93DD306C}"/>
              </a:ext>
            </a:extLst>
          </p:cNvPr>
          <p:cNvSpPr txBox="1"/>
          <p:nvPr/>
        </p:nvSpPr>
        <p:spPr>
          <a:xfrm flipH="1">
            <a:off x="7707488" y="3965275"/>
            <a:ext cx="3148763" cy="30777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メイリオ" panose="020B0604030504040204" pitchFamily="50" charset="-128"/>
                <a:cs typeface="+mn-cs"/>
              </a:rPr>
              <a:t>和文化を大切にしたマナー講座・</a:t>
            </a:r>
            <a:r>
              <a: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メイリオ" panose="020B0604030504040204" pitchFamily="50" charset="-128"/>
                <a:cs typeface="+mn-cs"/>
              </a:rPr>
              <a:t>SST</a:t>
            </a:r>
            <a:endParaRPr kumimoji="1" lang="ja-JP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2" name="四角形: 角を丸くする 61">
            <a:extLst>
              <a:ext uri="{FF2B5EF4-FFF2-40B4-BE49-F238E27FC236}">
                <a16:creationId xmlns:a16="http://schemas.microsoft.com/office/drawing/2014/main" id="{DB02023F-3682-4553-A2DA-18846FB87FAD}"/>
              </a:ext>
            </a:extLst>
          </p:cNvPr>
          <p:cNvSpPr/>
          <p:nvPr/>
        </p:nvSpPr>
        <p:spPr>
          <a:xfrm>
            <a:off x="4958246" y="338628"/>
            <a:ext cx="3358791" cy="32729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Franklin Gothic Book" panose="020B0503020102020204"/>
                <a:ea typeface="メイリオ" panose="020B0604030504040204" pitchFamily="50" charset="-128"/>
                <a:cs typeface="+mn-cs"/>
              </a:rPr>
              <a:t>友人との衝突、悩み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191B0E"/>
              </a:solidFill>
              <a:effectLst/>
              <a:uLnTx/>
              <a:uFillTx/>
              <a:latin typeface="Franklin Gothic Book" panose="020B050302010202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8BB1256A-1362-48B3-9033-7C7D0123CCF1}"/>
              </a:ext>
            </a:extLst>
          </p:cNvPr>
          <p:cNvSpPr txBox="1"/>
          <p:nvPr/>
        </p:nvSpPr>
        <p:spPr>
          <a:xfrm flipH="1">
            <a:off x="6081598" y="3174479"/>
            <a:ext cx="1166501" cy="30777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メイリオ" panose="020B0604030504040204" pitchFamily="50" charset="-128"/>
                <a:cs typeface="+mn-cs"/>
              </a:rPr>
              <a:t>職場実習</a:t>
            </a:r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09EE41FB-910A-4C53-90E4-865C27EC51BC}"/>
              </a:ext>
            </a:extLst>
          </p:cNvPr>
          <p:cNvSpPr txBox="1"/>
          <p:nvPr/>
        </p:nvSpPr>
        <p:spPr>
          <a:xfrm flipH="1">
            <a:off x="2527712" y="3507502"/>
            <a:ext cx="5011869" cy="30777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メイリオ" panose="020B0604030504040204" pitchFamily="50" charset="-128"/>
                <a:cs typeface="+mn-cs"/>
              </a:rPr>
              <a:t>意見を述べる・作品等発表する機会</a:t>
            </a:r>
          </a:p>
        </p:txBody>
      </p:sp>
      <p:sp>
        <p:nvSpPr>
          <p:cNvPr id="68" name="四角形: 角を丸くする 67">
            <a:extLst>
              <a:ext uri="{FF2B5EF4-FFF2-40B4-BE49-F238E27FC236}">
                <a16:creationId xmlns:a16="http://schemas.microsoft.com/office/drawing/2014/main" id="{794D9A94-0A5C-4FB0-BCC2-632AEA73C3E7}"/>
              </a:ext>
            </a:extLst>
          </p:cNvPr>
          <p:cNvSpPr/>
          <p:nvPr/>
        </p:nvSpPr>
        <p:spPr>
          <a:xfrm>
            <a:off x="4535507" y="785009"/>
            <a:ext cx="2045508" cy="271889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Franklin Gothic Book" panose="020B0503020102020204"/>
                <a:ea typeface="メイリオ" panose="020B0604030504040204" pitchFamily="50" charset="-128"/>
                <a:cs typeface="+mn-cs"/>
              </a:rPr>
              <a:t>葛藤・自己理解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191B0E"/>
              </a:solidFill>
              <a:effectLst/>
              <a:uLnTx/>
              <a:uFillTx/>
              <a:latin typeface="Franklin Gothic Book" panose="020B050302010202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9" name="四角形: 角を丸くする 68">
            <a:extLst>
              <a:ext uri="{FF2B5EF4-FFF2-40B4-BE49-F238E27FC236}">
                <a16:creationId xmlns:a16="http://schemas.microsoft.com/office/drawing/2014/main" id="{A0F5DA3A-E921-4037-A1DA-5CB9654C4CDC}"/>
              </a:ext>
            </a:extLst>
          </p:cNvPr>
          <p:cNvSpPr/>
          <p:nvPr/>
        </p:nvSpPr>
        <p:spPr>
          <a:xfrm>
            <a:off x="5382286" y="1159004"/>
            <a:ext cx="1236711" cy="35608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Franklin Gothic Book" panose="020B0503020102020204"/>
                <a:ea typeface="メイリオ" panose="020B0604030504040204" pitchFamily="50" charset="-128"/>
                <a:cs typeface="+mn-cs"/>
              </a:rPr>
              <a:t>自己決定力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191B0E"/>
              </a:solidFill>
              <a:effectLst/>
              <a:uLnTx/>
              <a:uFillTx/>
              <a:latin typeface="Franklin Gothic Book" panose="020B050302010202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9B6E0801-231B-454C-8F23-5A903FF94FAB}"/>
              </a:ext>
            </a:extLst>
          </p:cNvPr>
          <p:cNvSpPr txBox="1"/>
          <p:nvPr/>
        </p:nvSpPr>
        <p:spPr>
          <a:xfrm flipH="1">
            <a:off x="4038710" y="3142589"/>
            <a:ext cx="1702611" cy="30777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メイリオ" panose="020B0604030504040204" pitchFamily="50" charset="-128"/>
                <a:cs typeface="+mn-cs"/>
              </a:rPr>
              <a:t>インターンシップ</a:t>
            </a:r>
          </a:p>
        </p:txBody>
      </p:sp>
      <p:sp>
        <p:nvSpPr>
          <p:cNvPr id="73" name="円弧 72">
            <a:extLst>
              <a:ext uri="{FF2B5EF4-FFF2-40B4-BE49-F238E27FC236}">
                <a16:creationId xmlns:a16="http://schemas.microsoft.com/office/drawing/2014/main" id="{FA95452D-64DD-48D6-BA58-44F6058C1810}"/>
              </a:ext>
            </a:extLst>
          </p:cNvPr>
          <p:cNvSpPr/>
          <p:nvPr/>
        </p:nvSpPr>
        <p:spPr>
          <a:xfrm>
            <a:off x="6064725" y="1515084"/>
            <a:ext cx="2252312" cy="1561184"/>
          </a:xfrm>
          <a:prstGeom prst="arc">
            <a:avLst>
              <a:gd name="adj1" fmla="val 16200000"/>
              <a:gd name="adj2" fmla="val 2088072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メイリオ" panose="020B0604030504040204" pitchFamily="50" charset="-128"/>
              <a:cs typeface="+mn-cs"/>
            </a:endParaRPr>
          </a:p>
        </p:txBody>
      </p:sp>
      <p:pic>
        <p:nvPicPr>
          <p:cNvPr id="74" name="グラフィックス 73" descr="走る">
            <a:extLst>
              <a:ext uri="{FF2B5EF4-FFF2-40B4-BE49-F238E27FC236}">
                <a16:creationId xmlns:a16="http://schemas.microsoft.com/office/drawing/2014/main" id="{CB72198E-6D70-4B15-88EF-8DFAF53A11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982572" flipH="1">
            <a:off x="6554561" y="830219"/>
            <a:ext cx="751057" cy="751057"/>
          </a:xfrm>
          <a:prstGeom prst="rect">
            <a:avLst/>
          </a:prstGeom>
        </p:spPr>
      </p:pic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CFBE2C72-49F3-46E2-A555-C448B51CB985}"/>
              </a:ext>
            </a:extLst>
          </p:cNvPr>
          <p:cNvSpPr txBox="1"/>
          <p:nvPr/>
        </p:nvSpPr>
        <p:spPr>
          <a:xfrm>
            <a:off x="6661298" y="1620632"/>
            <a:ext cx="42499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メイリオ" panose="020B0604030504040204" pitchFamily="50" charset="-128"/>
                <a:cs typeface="+mn-cs"/>
              </a:rPr>
              <a:t>やってみる</a:t>
            </a:r>
          </a:p>
        </p:txBody>
      </p:sp>
      <p:sp>
        <p:nvSpPr>
          <p:cNvPr id="76" name="円弧 75">
            <a:extLst>
              <a:ext uri="{FF2B5EF4-FFF2-40B4-BE49-F238E27FC236}">
                <a16:creationId xmlns:a16="http://schemas.microsoft.com/office/drawing/2014/main" id="{DBADADC3-9D20-4B53-AFA3-922A453167A5}"/>
              </a:ext>
            </a:extLst>
          </p:cNvPr>
          <p:cNvSpPr/>
          <p:nvPr/>
        </p:nvSpPr>
        <p:spPr>
          <a:xfrm>
            <a:off x="2732995" y="818651"/>
            <a:ext cx="3008326" cy="2520275"/>
          </a:xfrm>
          <a:prstGeom prst="arc">
            <a:avLst>
              <a:gd name="adj1" fmla="val 16200000"/>
              <a:gd name="adj2" fmla="val 12630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メイリオ" panose="020B0604030504040204" pitchFamily="50" charset="-128"/>
              <a:cs typeface="+mn-cs"/>
            </a:endParaRPr>
          </a:p>
        </p:txBody>
      </p:sp>
      <p:pic>
        <p:nvPicPr>
          <p:cNvPr id="77" name="グラフィックス 76" descr="走る">
            <a:extLst>
              <a:ext uri="{FF2B5EF4-FFF2-40B4-BE49-F238E27FC236}">
                <a16:creationId xmlns:a16="http://schemas.microsoft.com/office/drawing/2014/main" id="{186C73E9-05EA-4184-ABE5-CEED6D6786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982572" flipH="1">
            <a:off x="3664262" y="814693"/>
            <a:ext cx="751057" cy="751057"/>
          </a:xfrm>
          <a:prstGeom prst="rect">
            <a:avLst/>
          </a:prstGeom>
        </p:spPr>
      </p:pic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458105F5-03EE-483A-BF8A-7FFC9483485B}"/>
              </a:ext>
            </a:extLst>
          </p:cNvPr>
          <p:cNvSpPr txBox="1"/>
          <p:nvPr/>
        </p:nvSpPr>
        <p:spPr>
          <a:xfrm>
            <a:off x="4533252" y="1104173"/>
            <a:ext cx="4249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メイリオ" panose="020B0604030504040204" pitchFamily="50" charset="-128"/>
                <a:cs typeface="+mn-cs"/>
              </a:rPr>
              <a:t>わかる</a:t>
            </a:r>
          </a:p>
        </p:txBody>
      </p:sp>
      <p:sp>
        <p:nvSpPr>
          <p:cNvPr id="80" name="四角形: 角を丸くする 79">
            <a:extLst>
              <a:ext uri="{FF2B5EF4-FFF2-40B4-BE49-F238E27FC236}">
                <a16:creationId xmlns:a16="http://schemas.microsoft.com/office/drawing/2014/main" id="{CEFB4F17-9DC7-41AD-8764-093C53F8AFA4}"/>
              </a:ext>
            </a:extLst>
          </p:cNvPr>
          <p:cNvSpPr/>
          <p:nvPr/>
        </p:nvSpPr>
        <p:spPr>
          <a:xfrm>
            <a:off x="3278168" y="2525370"/>
            <a:ext cx="1326473" cy="38782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Franklin Gothic Book" panose="020B0503020102020204"/>
                <a:ea typeface="メイリオ" panose="020B0604030504040204" pitchFamily="50" charset="-128"/>
                <a:cs typeface="+mn-cs"/>
              </a:rPr>
              <a:t>経験値向上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191B0E"/>
              </a:solidFill>
              <a:effectLst/>
              <a:uLnTx/>
              <a:uFillTx/>
              <a:latin typeface="Franklin Gothic Book" panose="020B050302010202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82" name="正方形/長方形 81">
            <a:extLst>
              <a:ext uri="{FF2B5EF4-FFF2-40B4-BE49-F238E27FC236}">
                <a16:creationId xmlns:a16="http://schemas.microsoft.com/office/drawing/2014/main" id="{8AC0CAC6-96DE-4543-97E8-7893D57B6C25}"/>
              </a:ext>
            </a:extLst>
          </p:cNvPr>
          <p:cNvSpPr/>
          <p:nvPr/>
        </p:nvSpPr>
        <p:spPr>
          <a:xfrm>
            <a:off x="3239259" y="966651"/>
            <a:ext cx="334360" cy="13320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  <a:ea typeface="メイリオ" panose="020B0604030504040204" pitchFamily="50" charset="-128"/>
                <a:cs typeface="+mn-cs"/>
              </a:rPr>
              <a:t>技術の壁</a:t>
            </a:r>
          </a:p>
        </p:txBody>
      </p:sp>
      <p:sp>
        <p:nvSpPr>
          <p:cNvPr id="83" name="テキスト ボックス 82">
            <a:extLst>
              <a:ext uri="{FF2B5EF4-FFF2-40B4-BE49-F238E27FC236}">
                <a16:creationId xmlns:a16="http://schemas.microsoft.com/office/drawing/2014/main" id="{25BF2868-2B78-4BA3-9E37-3350DACFCF79}"/>
              </a:ext>
            </a:extLst>
          </p:cNvPr>
          <p:cNvSpPr txBox="1"/>
          <p:nvPr/>
        </p:nvSpPr>
        <p:spPr>
          <a:xfrm>
            <a:off x="2828851" y="877006"/>
            <a:ext cx="4249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メイリオ" panose="020B0604030504040204" pitchFamily="50" charset="-128"/>
                <a:cs typeface="+mn-cs"/>
              </a:rPr>
              <a:t>できる</a:t>
            </a:r>
          </a:p>
        </p:txBody>
      </p:sp>
      <p:sp>
        <p:nvSpPr>
          <p:cNvPr id="84" name="四角形: 角を丸くする 83">
            <a:extLst>
              <a:ext uri="{FF2B5EF4-FFF2-40B4-BE49-F238E27FC236}">
                <a16:creationId xmlns:a16="http://schemas.microsoft.com/office/drawing/2014/main" id="{B592DF98-0ECA-4474-9078-19B3A1377D1E}"/>
              </a:ext>
            </a:extLst>
          </p:cNvPr>
          <p:cNvSpPr/>
          <p:nvPr/>
        </p:nvSpPr>
        <p:spPr>
          <a:xfrm>
            <a:off x="2180525" y="1907862"/>
            <a:ext cx="590771" cy="54325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Franklin Gothic Book" panose="020B0503020102020204"/>
                <a:ea typeface="メイリオ" panose="020B0604030504040204" pitchFamily="50" charset="-128"/>
                <a:cs typeface="+mn-cs"/>
              </a:rPr>
              <a:t>進路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rgbClr val="191B0E"/>
              </a:solidFill>
              <a:effectLst/>
              <a:uLnTx/>
              <a:uFillTx/>
              <a:latin typeface="Franklin Gothic Book" panose="020B050302010202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85" name="正方形/長方形 84">
            <a:extLst>
              <a:ext uri="{FF2B5EF4-FFF2-40B4-BE49-F238E27FC236}">
                <a16:creationId xmlns:a16="http://schemas.microsoft.com/office/drawing/2014/main" id="{0595BD69-29BD-456B-A42D-0692D6B84FD4}"/>
              </a:ext>
            </a:extLst>
          </p:cNvPr>
          <p:cNvSpPr/>
          <p:nvPr/>
        </p:nvSpPr>
        <p:spPr>
          <a:xfrm>
            <a:off x="2121681" y="244550"/>
            <a:ext cx="250010" cy="13947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  <a:ea typeface="メイリオ" panose="020B0604030504040204" pitchFamily="50" charset="-128"/>
                <a:cs typeface="+mn-cs"/>
              </a:rPr>
              <a:t>習慣の壁</a:t>
            </a:r>
          </a:p>
        </p:txBody>
      </p:sp>
      <p:sp>
        <p:nvSpPr>
          <p:cNvPr id="86" name="円弧 85">
            <a:extLst>
              <a:ext uri="{FF2B5EF4-FFF2-40B4-BE49-F238E27FC236}">
                <a16:creationId xmlns:a16="http://schemas.microsoft.com/office/drawing/2014/main" id="{13E9EA4B-5E50-4F1E-AE6B-6E9FBDE47EF0}"/>
              </a:ext>
            </a:extLst>
          </p:cNvPr>
          <p:cNvSpPr/>
          <p:nvPr/>
        </p:nvSpPr>
        <p:spPr>
          <a:xfrm>
            <a:off x="905596" y="96414"/>
            <a:ext cx="2252312" cy="1561184"/>
          </a:xfrm>
          <a:prstGeom prst="arc">
            <a:avLst>
              <a:gd name="adj1" fmla="val 15679518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メイリオ" panose="020B0604030504040204" pitchFamily="50" charset="-128"/>
              <a:cs typeface="+mn-cs"/>
            </a:endParaRPr>
          </a:p>
        </p:txBody>
      </p:sp>
      <p:pic>
        <p:nvPicPr>
          <p:cNvPr id="87" name="グラフィックス 86" descr="走る">
            <a:extLst>
              <a:ext uri="{FF2B5EF4-FFF2-40B4-BE49-F238E27FC236}">
                <a16:creationId xmlns:a16="http://schemas.microsoft.com/office/drawing/2014/main" id="{77386487-3EE2-45CD-AB99-212EBAF1C1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982572" flipH="1">
            <a:off x="1331626" y="120554"/>
            <a:ext cx="604353" cy="604353"/>
          </a:xfrm>
          <a:prstGeom prst="rect">
            <a:avLst/>
          </a:prstGeom>
        </p:spPr>
      </p:pic>
      <p:sp>
        <p:nvSpPr>
          <p:cNvPr id="89" name="テキスト ボックス 88">
            <a:extLst>
              <a:ext uri="{FF2B5EF4-FFF2-40B4-BE49-F238E27FC236}">
                <a16:creationId xmlns:a16="http://schemas.microsoft.com/office/drawing/2014/main" id="{D4E92309-BBE4-42A8-9445-83EDBCF3B9E2}"/>
              </a:ext>
            </a:extLst>
          </p:cNvPr>
          <p:cNvSpPr txBox="1"/>
          <p:nvPr/>
        </p:nvSpPr>
        <p:spPr>
          <a:xfrm>
            <a:off x="1438886" y="630408"/>
            <a:ext cx="4249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メイリオ" panose="020B0604030504040204" pitchFamily="50" charset="-128"/>
                <a:cs typeface="+mn-cs"/>
              </a:rPr>
              <a:t>している</a:t>
            </a:r>
          </a:p>
        </p:txBody>
      </p:sp>
      <p:sp>
        <p:nvSpPr>
          <p:cNvPr id="90" name="二等辺三角形 89">
            <a:extLst>
              <a:ext uri="{FF2B5EF4-FFF2-40B4-BE49-F238E27FC236}">
                <a16:creationId xmlns:a16="http://schemas.microsoft.com/office/drawing/2014/main" id="{A16064A9-BF02-491B-B834-888943B0B2AE}"/>
              </a:ext>
            </a:extLst>
          </p:cNvPr>
          <p:cNvSpPr/>
          <p:nvPr/>
        </p:nvSpPr>
        <p:spPr>
          <a:xfrm>
            <a:off x="380222" y="-265124"/>
            <a:ext cx="412249" cy="530248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1AEBFF71-73F7-4F8A-BC4D-BE710E94F9C0}"/>
              </a:ext>
            </a:extLst>
          </p:cNvPr>
          <p:cNvSpPr txBox="1"/>
          <p:nvPr/>
        </p:nvSpPr>
        <p:spPr>
          <a:xfrm>
            <a:off x="16809" y="460348"/>
            <a:ext cx="461665" cy="144751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生きる軸</a:t>
            </a:r>
          </a:p>
        </p:txBody>
      </p:sp>
      <p:sp>
        <p:nvSpPr>
          <p:cNvPr id="79" name="四角形: 角を丸くする 78">
            <a:extLst>
              <a:ext uri="{FF2B5EF4-FFF2-40B4-BE49-F238E27FC236}">
                <a16:creationId xmlns:a16="http://schemas.microsoft.com/office/drawing/2014/main" id="{EE097EEE-37BD-4A2C-98AD-219FE0646454}"/>
              </a:ext>
            </a:extLst>
          </p:cNvPr>
          <p:cNvSpPr/>
          <p:nvPr/>
        </p:nvSpPr>
        <p:spPr>
          <a:xfrm>
            <a:off x="3508695" y="2075196"/>
            <a:ext cx="1411175" cy="45017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Franklin Gothic Book" panose="020B0503020102020204"/>
                <a:ea typeface="メイリオ" panose="020B0604030504040204" pitchFamily="50" charset="-128"/>
                <a:cs typeface="+mn-cs"/>
              </a:rPr>
              <a:t>相手を認める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191B0E"/>
              </a:solidFill>
              <a:effectLst/>
              <a:uLnTx/>
              <a:uFillTx/>
              <a:latin typeface="Franklin Gothic Book" panose="020B050302010202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B13CDCF-4727-4174-8E40-E754255E8F3E}"/>
              </a:ext>
            </a:extLst>
          </p:cNvPr>
          <p:cNvSpPr txBox="1"/>
          <p:nvPr/>
        </p:nvSpPr>
        <p:spPr>
          <a:xfrm flipH="1">
            <a:off x="2813437" y="3133571"/>
            <a:ext cx="860725" cy="30777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メイリオ" panose="020B0604030504040204" pitchFamily="50" charset="-128"/>
                <a:cs typeface="+mn-cs"/>
              </a:rPr>
              <a:t>生徒会</a:t>
            </a:r>
          </a:p>
        </p:txBody>
      </p:sp>
      <p:sp>
        <p:nvSpPr>
          <p:cNvPr id="65" name="四角形: 角を丸くする 64">
            <a:extLst>
              <a:ext uri="{FF2B5EF4-FFF2-40B4-BE49-F238E27FC236}">
                <a16:creationId xmlns:a16="http://schemas.microsoft.com/office/drawing/2014/main" id="{79B42ED3-E6C6-42F4-8B43-6FDB8AC8578A}"/>
              </a:ext>
            </a:extLst>
          </p:cNvPr>
          <p:cNvSpPr/>
          <p:nvPr/>
        </p:nvSpPr>
        <p:spPr>
          <a:xfrm>
            <a:off x="1863879" y="4552782"/>
            <a:ext cx="3450662" cy="30884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Franklin Gothic Book" panose="020B0503020102020204"/>
                <a:ea typeface="メイリオ" panose="020B0604030504040204" pitchFamily="50" charset="-128"/>
                <a:cs typeface="+mn-cs"/>
              </a:rPr>
              <a:t>専門知識と比例して自信がつく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191B0E"/>
              </a:solidFill>
              <a:effectLst/>
              <a:uLnTx/>
              <a:uFillTx/>
              <a:latin typeface="Franklin Gothic Book" panose="020B0503020102020204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961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9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9" grpId="0" animBg="1"/>
      <p:bldP spid="21" grpId="0" animBg="1"/>
      <p:bldP spid="46" grpId="0" animBg="1"/>
      <p:bldP spid="54" grpId="0"/>
      <p:bldP spid="56" grpId="0"/>
      <p:bldP spid="57" grpId="0"/>
      <p:bldP spid="47" grpId="0" animBg="1"/>
      <p:bldP spid="49" grpId="0" animBg="1"/>
      <p:bldP spid="51" grpId="0" animBg="1"/>
      <p:bldP spid="52" grpId="0" animBg="1"/>
      <p:bldP spid="62" grpId="0" animBg="1"/>
      <p:bldP spid="66" grpId="0" animBg="1"/>
      <p:bldP spid="67" grpId="0" animBg="1"/>
      <p:bldP spid="68" grpId="0" animBg="1"/>
      <p:bldP spid="69" grpId="0" animBg="1"/>
      <p:bldP spid="72" grpId="0" animBg="1"/>
      <p:bldP spid="73" grpId="0" animBg="1"/>
      <p:bldP spid="75" grpId="0"/>
      <p:bldP spid="76" grpId="0" animBg="1"/>
      <p:bldP spid="78" grpId="0"/>
      <p:bldP spid="80" grpId="0" animBg="1"/>
      <p:bldP spid="82" grpId="0" animBg="1"/>
      <p:bldP spid="83" grpId="0"/>
      <p:bldP spid="85" grpId="0" animBg="1"/>
      <p:bldP spid="86" grpId="0" animBg="1"/>
      <p:bldP spid="89" grpId="0"/>
      <p:bldP spid="92" grpId="0"/>
      <p:bldP spid="79" grpId="0" animBg="1"/>
      <p:bldP spid="63" grpId="0" animBg="1"/>
      <p:bldP spid="65" grpId="0" animBg="1"/>
    </p:bldLst>
  </p:timing>
</p:sld>
</file>

<file path=ppt/theme/theme1.xml><?xml version="1.0" encoding="utf-8"?>
<a:theme xmlns:a="http://schemas.openxmlformats.org/drawingml/2006/main" name="トリミング">
  <a:themeElements>
    <a:clrScheme name="トリミング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トリミング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トリミング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1816</TotalTime>
  <Words>643</Words>
  <Application>Microsoft Office PowerPoint</Application>
  <PresentationFormat>ワイド画面</PresentationFormat>
  <Paragraphs>150</Paragraphs>
  <Slides>4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BIZ UDPゴシック</vt:lpstr>
      <vt:lpstr>メイリオ</vt:lpstr>
      <vt:lpstr>游ゴシック</vt:lpstr>
      <vt:lpstr>Franklin Gothic Book</vt:lpstr>
      <vt:lpstr>トリミング</vt:lpstr>
      <vt:lpstr>2021年度 学びのセーフティーネット機能の充実強化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Kerry</dc:creator>
  <cp:lastModifiedBy>Kerry</cp:lastModifiedBy>
  <cp:revision>28</cp:revision>
  <dcterms:created xsi:type="dcterms:W3CDTF">2021-02-03T03:15:47Z</dcterms:created>
  <dcterms:modified xsi:type="dcterms:W3CDTF">2021-02-17T02:50:13Z</dcterms:modified>
</cp:coreProperties>
</file>